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5" r:id="rId6"/>
    <p:sldId id="263" r:id="rId7"/>
    <p:sldId id="262" r:id="rId8"/>
    <p:sldId id="259" r:id="rId9"/>
    <p:sldId id="267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4AC52-61FE-4F0C-9E50-7E8D4B300EC7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F3408-2EDB-4517-B85E-E17E8A2556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65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3408-2EDB-4517-B85E-E17E8A25564A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33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0E745-1C50-C2C3-D20C-8D7920208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CA1FE1-EC44-94CC-62BE-FCAF3EB9B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CD626-3D83-F693-28FF-A0301B90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346371-6425-17CF-F870-CA4B9AF5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CED42-6BFD-B54E-0FF9-05D9237F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60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20EDB-F863-E4C6-0689-FCA6A48F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B331C-82F2-78CC-FE9A-D841CE6F5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C8AEE-1824-8A65-76A9-F736D248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4C3FA-E517-9B46-DA0A-971E3002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53FD5-32C7-BDF5-7196-63B9CABA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118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A5015D-0D1A-8A46-3051-401F58C70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A40F43-26AB-9D31-3C63-3CD0CAB7C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117F0-CB23-F1A1-80C4-C7E0BC6D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FEF6D8-58F0-CDDD-D148-3767FACC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7F4F73-7D24-C0CB-0FC2-E4767259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53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5B626-ACFC-05C6-682D-91F6B34B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2FD6E-C307-0E1D-6667-E7EE84D74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228AE-D02C-2F55-DBC4-E26F361E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C48BD-1C34-2B83-E95C-BA68CF6C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0F87B-74E8-02A2-604C-E8C2DF72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72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9ADB2-1F46-B473-8FA5-26146CD3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96DEA1-0C8F-89B1-4711-7C200A88C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A9BBB-B32E-2C36-3BCD-C845C7AD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AC6A3-5BE1-E16D-93D3-7CC49DD65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FA9E4-9ED8-EE73-494B-FF30EE9A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70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0B89A-6CCA-5622-5D2F-AE997023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85CDF-D257-B2AB-C10E-7E3C389CB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BBE3F-A9AD-DEB9-DC5A-4984C8E95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432CF-EC4E-90F8-5DBF-5F10A7E2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66D208-FC44-9638-6AC7-1653CEC9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BF6CCF-4F15-892F-CD1E-1C3BFBC8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539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2015-19DA-DA6D-FDB2-A12CC520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5F2348-D568-6F3A-811E-7D2A81B7C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FD16AB-A4A0-2881-05AB-BD953EBBD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9F735E-FE40-DC75-0198-15B528816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B8EE42-E8CD-8DD9-457D-0525BBD05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B08D22-7ECC-265A-7BA1-64B53DF2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DCAE02-8098-2FFE-3C72-6EC37755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4CC4B3-E266-8768-6E8A-7E7A874A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86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55769-3109-0CEC-D577-B4F0C639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CFF651-5499-DFDA-C6D5-D00F2265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1DB865-EC23-6123-6F10-213E2253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F56DCB-B15F-8804-FF43-5538C635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675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792191-52F3-762B-95F3-B7FFDE49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D0B605-D31B-5B6E-FD06-DFF11083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DF68A9-3121-7DB5-43F0-73058531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59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541FB-2298-30A6-CF2B-0E636B8C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F83C7-0F5E-D0DE-4821-DC87712D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31B202-CD20-CB03-662D-E3FD33ED1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EB8A1-CDA0-3222-CEF2-5E3933AD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3FAE4A-65EC-7EC6-28E5-43297805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50C316-890B-4E25-3EB6-8669392D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81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C29BC-C593-A9F4-DA0C-F2695E31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D97B99-442D-538A-7A38-D916A0341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0BC4A4-EF0C-4D6F-866B-A10105771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7131D-1FEF-FB46-571A-40EE862E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04AA31-C9ED-9B14-5E43-0DFD0483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D4DCEA-FF8F-054F-8637-DACCD817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842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EFA30-55FF-2F5F-3D8F-AAA9A1040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5E1314-D723-8994-045E-AEE8AD603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4B200-F514-3E12-D1CC-1B74EB1AD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8E6DA-856F-4FC3-A0A8-E52736B5CF60}" type="datetimeFigureOut">
              <a:rPr lang="uk-UA" smtClean="0"/>
              <a:t>07.04.2023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36382-393D-BDE3-9B4C-AD066144B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75634-5BF8-F70F-3BC6-888E36E75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6A61-81E2-4AB5-B090-1896D3CF75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8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xboir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ook-aesthetic-books-old-books-open-books-1387022/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working-girl-sitting-133021/" TargetMode="Externa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ncialdeluz.blogspot.com/2017/11/a-alegria.html" TargetMode="External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-nd/3.0/" TargetMode="Externa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1435235-33EC-C82E-44A3-AEFE76B85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579" b="683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9752D771-2D72-4B2C-B816-121D10C3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D2EC0A-5E54-424F-BE02-26DFFEBD6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87A3A-E3DF-4279-0EAA-C5B860AF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924"/>
            <a:ext cx="3106271" cy="1960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uk-UA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Методики викладання іноземної мови від традиційних до інноваційних підходів.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5234D-E870-0A9C-3642-C3A385ED4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141" y="3454103"/>
            <a:ext cx="2761129" cy="8190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Виконала: Сеспедес Анна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ст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удентка групи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РП-3 </a:t>
            </a:r>
            <a:endParaRPr lang="uk-UA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542">
            <a:off x="1791736" y="491177"/>
            <a:ext cx="1149890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8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3BAD8-89FA-9C71-2018-B286AEAE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080" y="354965"/>
            <a:ext cx="5862320" cy="1325563"/>
          </a:xfrm>
        </p:spPr>
        <p:txBody>
          <a:bodyPr/>
          <a:lstStyle/>
          <a:p>
            <a:r>
              <a:rPr lang="uk-UA" dirty="0"/>
              <a:t>Є різниця!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0BBA7-897D-8344-0491-861834680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uk-UA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Методологія – це всі методи, прийоми, способи, наукові інструменти, що використовуються в конкретній галузі знань.</a:t>
            </a:r>
          </a:p>
          <a:p>
            <a:pPr algn="l">
              <a:buFont typeface="+mj-lt"/>
              <a:buAutoNum type="arabicPeriod"/>
            </a:pPr>
            <a:endParaRPr lang="uk-UA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uk-UA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Метод – це спосіб, за допомогою якого досягається певна мета або реалізується завдання.  </a:t>
            </a:r>
          </a:p>
          <a:p>
            <a:pPr algn="l">
              <a:buFont typeface="+mj-lt"/>
              <a:buAutoNum type="arabicPeriod"/>
            </a:pPr>
            <a:endParaRPr lang="uk-UA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uk-UA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Методика – це конкретні дії щодо реалізації певного методу на підставі вже наявних конкретних матеріалів та процедур. 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195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текст, открытый&#10;&#10;Автоматически созданное описание">
            <a:extLst>
              <a:ext uri="{FF2B5EF4-FFF2-40B4-BE49-F238E27FC236}">
                <a16:creationId xmlns:a16="http://schemas.microsoft.com/office/drawing/2014/main" id="{EA2488D4-A443-9408-BB83-0B864DDB0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27" b="880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7E8DB-E49D-A15F-CE97-D6AB6D17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Традиційні метод</a:t>
            </a:r>
            <a:r>
              <a:rPr lang="en-US" sz="3600" b="1" dirty="0"/>
              <a:t>и</a:t>
            </a:r>
            <a:r>
              <a:rPr lang="uk-UA" sz="3600" b="1" dirty="0"/>
              <a:t> вивчення мови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E2996B-1001-63AF-4598-69ACFF7A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2573383"/>
          </a:xfrm>
        </p:spPr>
        <p:txBody>
          <a:bodyPr anchor="ctr">
            <a:normAutofit/>
          </a:bodyPr>
          <a:lstStyle/>
          <a:p>
            <a:r>
              <a:rPr lang="uk-UA" sz="2000" dirty="0"/>
              <a:t>Переклад. </a:t>
            </a:r>
          </a:p>
          <a:p>
            <a:r>
              <a:rPr lang="uk-UA" sz="2000" dirty="0"/>
              <a:t>Заучування  слів. </a:t>
            </a:r>
          </a:p>
          <a:p>
            <a:r>
              <a:rPr lang="uk-UA" sz="2000" dirty="0"/>
              <a:t>Переказ текстів.</a:t>
            </a:r>
          </a:p>
          <a:p>
            <a:r>
              <a:rPr lang="uk-UA" sz="2000" dirty="0"/>
              <a:t>Вивчення граматики за допомогою вправ.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932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человек, в помещении, бизнес&#10;&#10;Автоматически созданное описание">
            <a:extLst>
              <a:ext uri="{FF2B5EF4-FFF2-40B4-BE49-F238E27FC236}">
                <a16:creationId xmlns:a16="http://schemas.microsoft.com/office/drawing/2014/main" id="{D449357E-264A-83E2-3D48-2FD15617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E18D5-74B6-650D-F442-22B3FE208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Традиційні метод</a:t>
            </a:r>
            <a:r>
              <a:rPr lang="en-US" sz="3600" dirty="0"/>
              <a:t>и</a:t>
            </a:r>
            <a:r>
              <a:rPr lang="uk-UA" sz="3600" dirty="0"/>
              <a:t> (за напрямом підготовки):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C629B9-2526-8C9C-F363-05C4877B9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uk-UA" sz="2000" dirty="0"/>
              <a:t>Перекладачів</a:t>
            </a:r>
          </a:p>
          <a:p>
            <a:pPr>
              <a:spcBef>
                <a:spcPts val="0"/>
              </a:spcBef>
            </a:pPr>
            <a:r>
              <a:rPr lang="uk-UA" sz="2000" dirty="0"/>
              <a:t>Політиків</a:t>
            </a:r>
          </a:p>
          <a:p>
            <a:pPr>
              <a:spcBef>
                <a:spcPts val="0"/>
              </a:spcBef>
            </a:pPr>
            <a:r>
              <a:rPr lang="uk-UA" sz="2000" dirty="0"/>
              <a:t>Соціологів </a:t>
            </a:r>
          </a:p>
          <a:p>
            <a:pPr>
              <a:spcBef>
                <a:spcPts val="0"/>
              </a:spcBef>
            </a:pPr>
            <a:r>
              <a:rPr lang="uk-UA" sz="2000" dirty="0"/>
              <a:t>Психологів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uk-UA" sz="2000" dirty="0"/>
              <a:t>Адвокатів </a:t>
            </a:r>
          </a:p>
          <a:p>
            <a:pPr>
              <a:spcBef>
                <a:spcPts val="0"/>
              </a:spcBef>
            </a:pPr>
            <a:r>
              <a:rPr lang="uk-UA" sz="2000" dirty="0"/>
              <a:t>Медіаторів</a:t>
            </a:r>
          </a:p>
          <a:p>
            <a:pPr>
              <a:spcBef>
                <a:spcPts val="0"/>
              </a:spcBef>
            </a:pPr>
            <a:r>
              <a:rPr lang="uk-UA" sz="2000" dirty="0"/>
              <a:t>Журналістів тощо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допомагають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студентам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розвивати правильне розуміння структури мови, її коректного вживання у  різних сферах професійного життя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202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9" descr="Изображение выглядит как человек, в помещении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08000A14-04FA-C9F1-51CC-B323B4D23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-35085"/>
            <a:ext cx="12191980" cy="6858001"/>
          </a:xfrm>
          <a:prstGeom prst="rect">
            <a:avLst/>
          </a:pr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7494C-9EC9-4FBA-2489-EA356F77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Сучасні</a:t>
            </a:r>
            <a:r>
              <a:rPr lang="en-US" sz="3600" b="1" dirty="0"/>
              <a:t> </a:t>
            </a:r>
            <a:r>
              <a:rPr lang="uk-UA" sz="3600" b="1" dirty="0"/>
              <a:t>методи вивчення мови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7851B-5F9E-8A3D-9044-BDC8C75E3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410732"/>
            <a:ext cx="4458446" cy="3246265"/>
          </a:xfrm>
        </p:spPr>
        <p:txBody>
          <a:bodyPr anchor="ctr">
            <a:normAutofit fontScale="85000" lnSpcReduction="20000"/>
          </a:bodyPr>
          <a:lstStyle/>
          <a:p>
            <a:endParaRPr lang="uk-UA" sz="2000" dirty="0"/>
          </a:p>
          <a:p>
            <a:endParaRPr lang="uk-UA" sz="2000" dirty="0"/>
          </a:p>
          <a:p>
            <a:r>
              <a:rPr lang="uk-UA" sz="2100" dirty="0"/>
              <a:t>Аудіо-лінгвістичний.</a:t>
            </a:r>
          </a:p>
          <a:p>
            <a:r>
              <a:rPr lang="uk-UA" sz="2100" dirty="0"/>
              <a:t>Комунікативний.</a:t>
            </a:r>
          </a:p>
          <a:p>
            <a:r>
              <a:rPr lang="uk-UA" sz="2100" dirty="0"/>
              <a:t>Викладання мови на прикладах життєвих ситуацій.</a:t>
            </a:r>
          </a:p>
          <a:p>
            <a:r>
              <a:rPr lang="uk-UA" sz="2100" dirty="0"/>
              <a:t>Повна фізична реакція.</a:t>
            </a:r>
          </a:p>
          <a:p>
            <a:r>
              <a:rPr lang="uk-UA" sz="2100" dirty="0"/>
              <a:t>Викладання мови на основі змісту.</a:t>
            </a:r>
          </a:p>
          <a:p>
            <a:r>
              <a:rPr lang="uk-UA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Організація навчання на основі проектів</a:t>
            </a:r>
            <a:r>
              <a:rPr lang="uk-UA" sz="2100" dirty="0"/>
              <a:t>. </a:t>
            </a:r>
          </a:p>
          <a:p>
            <a:r>
              <a:rPr lang="uk-UA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Використання технологій у навчанні.</a:t>
            </a:r>
          </a:p>
          <a:p>
            <a:endParaRPr lang="uk-UA" sz="2400" dirty="0"/>
          </a:p>
          <a:p>
            <a:endParaRPr lang="uk-UA" sz="2400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581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к, на открытом воздухе, рыба&#10;&#10;Автоматически созданное описание">
            <a:extLst>
              <a:ext uri="{FF2B5EF4-FFF2-40B4-BE49-F238E27FC236}">
                <a16:creationId xmlns:a16="http://schemas.microsoft.com/office/drawing/2014/main" id="{C57D3692-B6DE-E04D-4EE2-EBFE78755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2E10E-A9B2-E8F2-4906-8013D0A8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Сучасні методи 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(за напрямом підготовки):</a:t>
            </a:r>
            <a:endParaRPr lang="uk-UA" sz="3600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717341-43E6-ED9B-3A75-46CE5575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uk-UA" sz="2000" dirty="0"/>
          </a:p>
          <a:p>
            <a:r>
              <a:rPr lang="uk-UA" sz="2000" dirty="0"/>
              <a:t>Для тих хто хоче подорожувати</a:t>
            </a:r>
          </a:p>
          <a:p>
            <a:r>
              <a:rPr lang="uk-UA" sz="2000" dirty="0"/>
              <a:t>Для повсякденного спілкування</a:t>
            </a:r>
          </a:p>
          <a:p>
            <a:r>
              <a:rPr lang="uk-UA" sz="2000" dirty="0"/>
              <a:t>Для розуміння базовою лексики</a:t>
            </a:r>
          </a:p>
          <a:p>
            <a:pPr marL="0" indent="0">
              <a:buNone/>
            </a:pPr>
            <a:r>
              <a:rPr lang="uk-UA" sz="2000" dirty="0"/>
              <a:t> Ці</a:t>
            </a:r>
            <a:r>
              <a:rPr lang="ru-RU" sz="2000" dirty="0"/>
              <a:t> </a:t>
            </a:r>
            <a:r>
              <a:rPr lang="uk-UA" sz="2000" dirty="0"/>
              <a:t>методи</a:t>
            </a:r>
            <a:r>
              <a:rPr lang="ru-RU" sz="2000" dirty="0"/>
              <a:t> </a:t>
            </a:r>
            <a:r>
              <a:rPr lang="uk-UA" sz="2000" dirty="0"/>
              <a:t>допомагають </a:t>
            </a:r>
            <a:r>
              <a:rPr lang="ru-RU" sz="2000" dirty="0"/>
              <a:t>студентам </a:t>
            </a:r>
            <a:r>
              <a:rPr lang="uk-UA" sz="2000" dirty="0"/>
              <a:t>розвивати навички та впевненість, необхідні для ефективного спілкування новою мовою</a:t>
            </a:r>
            <a:r>
              <a:rPr lang="ru-RU" sz="2000" dirty="0"/>
              <a:t>.</a:t>
            </a:r>
            <a:endParaRPr lang="uk-UA" sz="2000" dirty="0"/>
          </a:p>
          <a:p>
            <a:endParaRPr lang="uk-UA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629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зображение выглядит как стол, в помещении, человек, обеденный стол">
            <a:extLst>
              <a:ext uri="{FF2B5EF4-FFF2-40B4-BE49-F238E27FC236}">
                <a16:creationId xmlns:a16="http://schemas.microsoft.com/office/drawing/2014/main" id="{CBC50955-124F-E496-438A-5492C9F6B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7494C-9EC9-4FBA-2489-EA356F77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ru-RU" sz="3600" b="1"/>
              <a:t>Страхи</a:t>
            </a:r>
            <a:endParaRPr lang="uk-UA" sz="3600" b="1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7851B-5F9E-8A3D-9044-BDC8C75E3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328" y="2099387"/>
            <a:ext cx="4458446" cy="3109740"/>
          </a:xfrm>
        </p:spPr>
        <p:txBody>
          <a:bodyPr anchor="ctr">
            <a:normAutofit/>
          </a:bodyPr>
          <a:lstStyle/>
          <a:p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 зробити помилку</a:t>
            </a:r>
          </a:p>
          <a:p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 бути незрозумілим: 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 не встигати</a:t>
            </a:r>
          </a:p>
          <a:p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 бути засудженим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 забути слова</a:t>
            </a:r>
          </a:p>
          <a:p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 перед культурними відмінностями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58132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человек, ноутбук, компьютер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2A6BA99D-7E46-6B07-F208-88F6A09E7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 b="1956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412D9-2149-EF59-1E56-65B906DA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/>
              <a:t>Недостатньо мотивації </a:t>
            </a:r>
            <a:r>
              <a:rPr lang="uk-UA" sz="3600" b="1" dirty="0"/>
              <a:t>чи</a:t>
            </a:r>
            <a:r>
              <a:rPr lang="uk-UA" sz="3600" dirty="0"/>
              <a:t> важко подолати страхи?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BF05958-F71F-E236-45CF-33E6055B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 fontScale="92500" lnSpcReduction="10000"/>
          </a:bodyPr>
          <a:lstStyle/>
          <a:p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 людина на початку навчання має певний рівень мотивації, проте страх розмовляти новою мовою  може позбавити 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 бажання навчатися</a:t>
            </a: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 зазначити, що, власне, страх навчання є звичайною реакцією на стрес, який перешкоджає прогресу у вивченні нової мови. </a:t>
            </a:r>
          </a:p>
          <a:p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чином, підтримка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учня, </a:t>
            </a: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мотивування та відповідним чином підібрані методи та прийоми допоможуть досягти поставлених цілей!  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3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небо, человек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6359C211-D4F6-60F8-EB47-4EA8AC8AF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743" r="1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47B80-0608-CF20-A39A-5B44D3DA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uk-UA" sz="4000"/>
              <a:t>Висновок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46A62-4FD7-6DAA-C00F-FCB60150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47" y="1708125"/>
            <a:ext cx="4053839" cy="2997199"/>
          </a:xfrm>
        </p:spPr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Поєднання інноваційних та традиційних методів навчання дає можливість викладачам забезпечувати комплексний підхід, який задовольняє різноманітні навчальні потреби своїх студентів. Найголовніше - вибрати методи, які найбільше відповідають певним навчальним цілям, уподобанням та потребам цільової аудиторії.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buNone/>
            </a:pPr>
            <a:endParaRPr lang="uk-UA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6DB21-8D37-5970-0756-EA55CB336844}"/>
              </a:ext>
            </a:extLst>
          </p:cNvPr>
          <p:cNvSpPr txBox="1"/>
          <p:nvPr/>
        </p:nvSpPr>
        <p:spPr>
          <a:xfrm>
            <a:off x="9351156" y="6657945"/>
            <a:ext cx="28408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uk-UA" sz="700">
                <a:solidFill>
                  <a:srgbClr val="FFFFFF"/>
                </a:solidFill>
                <a:hlinkClick r:id="rId3" tooltip="https://manancialdeluz.blogspot.com/2017/11/a-aleg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Это изображение</a:t>
            </a:r>
            <a:r>
              <a:rPr lang="uk-UA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uk-UA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uk-U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3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5C6F499-7DD3-40AC-AC5E-26D67FCAE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E8D6600-0E3E-6A68-4DEF-25436608DB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2998465" y="0"/>
            <a:ext cx="6195072" cy="6195072"/>
          </a:xfrm>
          <a:prstGeom prst="rect">
            <a:avLst/>
          </a:prstGeom>
        </p:spPr>
      </p:pic>
      <p:sp>
        <p:nvSpPr>
          <p:cNvPr id="33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-2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C0DD5-D2C0-CA1C-5748-FD9098F46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32" y="914399"/>
            <a:ext cx="9283781" cy="2595563"/>
          </a:xfrm>
        </p:spPr>
        <p:txBody>
          <a:bodyPr>
            <a:normAutofit/>
          </a:bodyPr>
          <a:lstStyle/>
          <a:p>
            <a:r>
              <a:rPr lang="uk-UA" sz="8800" dirty="0"/>
              <a:t>Дякую за увагу! </a:t>
            </a:r>
          </a:p>
        </p:txBody>
      </p:sp>
      <p:sp>
        <p:nvSpPr>
          <p:cNvPr id="35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411137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12B5B1-BC40-4CD1-8541-549C5834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785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48800" y="-1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52BF65-A104-4DD3-8D54-285294DCC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58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350</Words>
  <Application>Microsoft Office PowerPoint</Application>
  <PresentationFormat>Широкоэкранный</PresentationFormat>
  <Paragraphs>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Методики викладання іноземної мови від традиційних до інноваційних підходів.</vt:lpstr>
      <vt:lpstr>Традиційні методи вивчення мови</vt:lpstr>
      <vt:lpstr>Традиційні методи (за напрямом підготовки):</vt:lpstr>
      <vt:lpstr>Сучасні методи вивчення мови</vt:lpstr>
      <vt:lpstr>Сучасні методи (за напрямом підготовки):</vt:lpstr>
      <vt:lpstr>Страхи</vt:lpstr>
      <vt:lpstr>Недостатньо мотивації чи важко подолати страхи?</vt:lpstr>
      <vt:lpstr>Висновок</vt:lpstr>
      <vt:lpstr>Дякую за увагу! </vt:lpstr>
      <vt:lpstr>Є різниця!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Методики викладання іноземної мови від традиційних до інноваційних підходів.</dc:title>
  <dc:creator>Ganna Cespedes</dc:creator>
  <cp:lastModifiedBy>Татьяна Бочарникова</cp:lastModifiedBy>
  <cp:revision>6</cp:revision>
  <dcterms:created xsi:type="dcterms:W3CDTF">2023-04-02T21:25:43Z</dcterms:created>
  <dcterms:modified xsi:type="dcterms:W3CDTF">2023-04-07T08:47:46Z</dcterms:modified>
</cp:coreProperties>
</file>