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3" r:id="rId3"/>
    <p:sldId id="270" r:id="rId4"/>
    <p:sldId id="269" r:id="rId5"/>
    <p:sldId id="268" r:id="rId6"/>
    <p:sldId id="267" r:id="rId7"/>
    <p:sldId id="266" r:id="rId8"/>
    <p:sldId id="272" r:id="rId9"/>
    <p:sldId id="265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8443E-7AD5-418E-83E6-6F7F845FF9F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F4250-0CF7-451F-B287-2624F8B55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2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8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15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3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94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8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0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8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10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82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409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35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3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3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0ACAD5-9C7A-441D-9C1E-8D0BE7CBCE8D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D4BE8A-DC0D-41F7-BCBE-6FFA70E02A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9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1" y="4055830"/>
            <a:ext cx="10607959" cy="2432515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67D676-97AE-8079-9550-3041C72712ED}"/>
              </a:ext>
            </a:extLst>
          </p:cNvPr>
          <p:cNvSpPr txBox="1">
            <a:spLocks/>
          </p:cNvSpPr>
          <p:nvPr/>
        </p:nvSpPr>
        <p:spPr>
          <a:xfrm>
            <a:off x="792021" y="1063370"/>
            <a:ext cx="10601325" cy="11448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Престиж закладів вищої освіти:</a:t>
            </a:r>
            <a:r>
              <a:rPr lang="uk-UA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безмежна гра основних елементів функціонування</a:t>
            </a:r>
            <a:r>
              <a:rPr lang="uk-UA" sz="44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841623"/>
            <a:ext cx="97869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Чинники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що впливають на формування долі університету та його роботи, вкрай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мінливі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Тому зусилля, спрямовані на досягнення високого становища або й просто успіху, нагадуватимуть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доволі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неоднозначними правилами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Це стосується також керівництва університету. З точки зору чистоти правил гри та її перебігу,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 перетворитись на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арбітра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впроваджуючи надійну освітню політику. Проте держава також може піддатися політичній чи ідеологічній спокусі і вдатися до 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маніпуляцій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університетом чи середовищем. Сліди таких маніпуляцій помітні в останній польській реформі вищої освіти 2018 року.</a:t>
            </a:r>
            <a:endParaRPr lang="uk-UA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2" y="1160383"/>
            <a:ext cx="9744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моєї точки зору, подібна ситуація також була в Україні на останньому етапі освітньої політики президента Віктора Ющенка та під час каденції Петра Порошенка. Прийняті у 2014 році закони не вирішують питань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оптимізації роботи українських університетів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Змальована роль держави прирікає чимало академічних осередків Польщі чи України (а може й усі?) на технократичну гру в освітні ресурси, університет перетворюється на своєрідного суфлера влади. У такому випадку в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жертву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приносять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 університету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Від цього не виграють ані студенти, ані суспільство.</a:t>
            </a:r>
            <a:endParaRPr lang="uk-UA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414" y="1700212"/>
            <a:ext cx="1022985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Класична ідея університету породила «академічний комплекс». Це був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вимір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престижу університету.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 виміром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питання університетської автономії, яка все ще залишається критерієм оцінки університету, а отже, визначає його престиж.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5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963" y="714375"/>
            <a:ext cx="10529887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Нарешті, важливі дилеми: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великий університет, тобто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масовий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бути суспільно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визнаним</a:t>
            </a:r>
            <a:b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престижним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може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невеликий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 бути елітарним, а отже, престижним?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легше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досягти престижу? державному університету (зазвичай він великий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недержавному (зазвичай він менший)?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співвідносяться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висока позиція у міжнародних, національних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місцевих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рейтингах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означає вислів «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справжній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університет – це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»?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цьому тлі варто згадати один із дослідницьких проектів у Харкові під назвою: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університети, там Європа.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1" y="1085851"/>
            <a:ext cx="10444163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 багатьох чинників успіху та престижу (досягнутих або не досягнутих університетом) я навів 8-10 найбільш значущих, проте цей перелік далеко не повний. Ці чинники створюють низку умов, які ставлять під сумнів раціональне управління університетом. Тиск окремих чинників змінюється з часом, однак швидкість змін надто висока, щоб реагувати ефективно. Таким чином, стратегія виживання перетворюється на дуже ризиковану гру для університету.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uk-U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Сьогодні для формування престижу університету, мабуть, найважливішими чинниками залишаються 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театралізація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продуктивність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851" y="784473"/>
            <a:ext cx="98440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Театралізація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результат зіткнення університету з ідеологією та її пропагандистськими інструментами. Хоча театралізація спрямована назовні, з метою формування престижу університету за допомогою маркетингу, водночас вона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викликає зміни всередині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академічного середовища. 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Більшість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викладачів, у тому числі майже всі професори, виконують роль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publicus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естрадних зірок академізму. Чим більше професорів-зірок у ЗМІ, тим більший престиж університету. А також, чим більше визнання студентів, тим вища позиція професора університету і тим більший ефект вступної кампанії. Проте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театралізація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 саме, що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наукових дослідженнях чи викладанні.</a:t>
            </a:r>
            <a:endParaRPr lang="uk-UA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8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850" y="968733"/>
            <a:ext cx="9886950" cy="472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r>
              <a:rPr lang="uk-UA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Варіант </a:t>
            </a: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 поведінки визначається поняттям «</a:t>
            </a:r>
            <a:r>
              <a:rPr lang="uk-UA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публічний інтелектуал</a:t>
            </a: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тобто йдеться про амбасадора університету, який зв’язує ЗМІ з університетом, а також про прес-секретаря, який дублює функції публічного професора. Театралізація університетів проникає в освітню політику майже в кожній сучасній державі, хоча б тому, що жоден політик не позбувся ідеології. В результаті через подібні політичні рішення театральність повертається до університету як вторинне явище. Однак слід зазначити, що особливістю європейських університетів з 1809 по 1988 роки була мінімізація змальованої форми створення антипрестижу.</a:t>
            </a:r>
          </a:p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r>
              <a:rPr lang="uk-UA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У </a:t>
            </a: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1999 р. з'явилася або посилилася </a:t>
            </a:r>
            <a:r>
              <a:rPr lang="uk-UA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тенденція продуктивізації </a:t>
            </a: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 освіти, перетворившись на </a:t>
            </a:r>
            <a:r>
              <a:rPr lang="uk-UA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тиску </a:t>
            </a: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сферу наукових досліджень та університетську дидактику.</a:t>
            </a:r>
            <a:endParaRPr lang="uk-UA" sz="24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5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946316"/>
            <a:ext cx="10287000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Продуктивізація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пов'язана як з глобалізацією, так і з Болонським процесом. Це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різновид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економічного, проте не обов’язково культурного чи наукового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діяльність університетів.</a:t>
            </a:r>
          </a:p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цінується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тоді, коли його можна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продати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тій чи іншій формі. Лише найбільш елітні та заможні, тобто незалежні, університети можуть впоратися з цим фактором тиску – хоча у випадках таких університетів престиж все ще залишається товаром.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Простіше торгувати престижем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ніж проводити дослідження продажів товару, тобто, створювати попит у торгових мережах. Тим не менше, такий підхід виглядає більш елегантно</a:t>
            </a:r>
            <a:r>
              <a:rPr lang="uk-UA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0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2" y="1317791"/>
            <a:ext cx="1028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На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межі 1960-1970-х років, а також під впливом Покоління’68, виникла чимала кількість нових університетів у Європі та США. Після 1990 року формування ринку освітніх послуг як частини глобалізаційних процесів стало істотно помітним також у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посткомуністичному соціокультурному просторі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Збільшення доступу до вищої освіти означало, що позитивні наслідки переважатимуть над негативними.</a:t>
            </a:r>
          </a:p>
        </p:txBody>
      </p:sp>
    </p:spTree>
    <p:extLst>
      <p:ext uri="{BB962C8B-B14F-4D97-AF65-F5344CB8AC3E}">
        <p14:creationId xmlns:p14="http://schemas.microsoft.com/office/powerpoint/2010/main" val="247516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636" y="1181323"/>
            <a:ext cx="93821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uk-UA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Стрімке </a:t>
            </a:r>
            <a: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 університетів</a:t>
            </a:r>
            <a:r>
              <a:rPr lang="uk-UA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найчастіше невеликих або локальних, які не мають власного духу, сформованого традицією, перешкоджає у формуванні їх престижу. Такий виклик зазвичай вимагає тривалих зусиль і роботи всієї академічної спільноти. Отриманий в підсумку </a:t>
            </a:r>
            <a: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uk-UA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 вигляді престижу) потім </a:t>
            </a:r>
            <a: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верифікуватимуть</a:t>
            </a:r>
            <a:r>
              <a:rPr lang="uk-UA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абітурієнти, обираючи цей, а не інший університет.</a:t>
            </a:r>
            <a:endParaRPr lang="uk-UA" sz="32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8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859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Томашевський</dc:title>
  <dc:creator>Katarzyna Szestakowa</dc:creator>
  <cp:lastModifiedBy>Home</cp:lastModifiedBy>
  <cp:revision>11</cp:revision>
  <dcterms:created xsi:type="dcterms:W3CDTF">2023-02-07T17:38:45Z</dcterms:created>
  <dcterms:modified xsi:type="dcterms:W3CDTF">2023-02-07T22:09:09Z</dcterms:modified>
</cp:coreProperties>
</file>