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037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54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9407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825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601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030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489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263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240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64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40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83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029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147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9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80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4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  <p:sldLayoutId id="2147483934" r:id="rId13"/>
    <p:sldLayoutId id="2147483935" r:id="rId14"/>
    <p:sldLayoutId id="2147483936" r:id="rId15"/>
    <p:sldLayoutId id="214748393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1487978"/>
            <a:ext cx="8915399" cy="3289403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3">
                    <a:lumMod val="75000"/>
                  </a:schemeClr>
                </a:solidFill>
              </a:rPr>
              <a:t>Особливості побудови стратегії </a:t>
            </a:r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</a:rPr>
              <a:t>бренду</a:t>
            </a:r>
            <a:br>
              <a:rPr lang="uk-UA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</a:rPr>
              <a:t>закладу </a:t>
            </a:r>
            <a:r>
              <a:rPr lang="uk-UA" b="1" dirty="0">
                <a:solidFill>
                  <a:schemeClr val="accent3">
                    <a:lumMod val="75000"/>
                  </a:schemeClr>
                </a:solidFill>
              </a:rPr>
              <a:t>освіти 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uk-UA" b="1" i="1" dirty="0">
                <a:solidFill>
                  <a:schemeClr val="accent2">
                    <a:lumMod val="75000"/>
                  </a:schemeClr>
                </a:solidFill>
              </a:rPr>
              <a:t>Любов ПОКРОЄВА, 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uk-UA" b="1" i="1" dirty="0">
                <a:solidFill>
                  <a:schemeClr val="accent2">
                    <a:lumMod val="75000"/>
                  </a:schemeClr>
                </a:solidFill>
              </a:rPr>
              <a:t>кандидатка педагогічних наук, </a:t>
            </a:r>
            <a:r>
              <a:rPr lang="uk-UA" b="1" i="1" dirty="0" err="1">
                <a:solidFill>
                  <a:schemeClr val="accent2">
                    <a:lumMod val="75000"/>
                  </a:schemeClr>
                </a:solidFill>
              </a:rPr>
              <a:t>доцентка</a:t>
            </a:r>
            <a:r>
              <a:rPr lang="uk-UA" b="1" i="1" dirty="0">
                <a:solidFill>
                  <a:schemeClr val="accent2">
                    <a:lumMod val="75000"/>
                  </a:schemeClr>
                </a:solidFill>
              </a:rPr>
              <a:t>,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uk-UA" b="1" i="1" dirty="0" err="1">
                <a:solidFill>
                  <a:schemeClr val="accent2">
                    <a:lumMod val="75000"/>
                  </a:schemeClr>
                </a:solidFill>
              </a:rPr>
              <a:t>ректорка</a:t>
            </a:r>
            <a:r>
              <a:rPr lang="uk-UA" b="1" i="1" dirty="0">
                <a:solidFill>
                  <a:schemeClr val="accent2">
                    <a:lumMod val="75000"/>
                  </a:schemeClr>
                </a:solidFill>
              </a:rPr>
              <a:t> КВНЗ «Харківська академія неперервної світи»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99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897775"/>
            <a:ext cx="8915400" cy="501344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uk-UA" sz="3200" b="1" i="1" dirty="0">
                <a:solidFill>
                  <a:schemeClr val="accent3">
                    <a:lumMod val="75000"/>
                  </a:schemeClr>
                </a:solidFill>
              </a:rPr>
              <a:t>Створення бренду закладу освіти як важливої </a:t>
            </a:r>
            <a:endParaRPr lang="uk-UA" sz="32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uk-UA" sz="3200" b="1" i="1" dirty="0" smtClean="0">
                <a:solidFill>
                  <a:schemeClr val="accent3">
                    <a:lumMod val="75000"/>
                  </a:schemeClr>
                </a:solidFill>
              </a:rPr>
              <a:t>її </a:t>
            </a:r>
            <a:r>
              <a:rPr lang="uk-UA" sz="3200" b="1" i="1" dirty="0">
                <a:solidFill>
                  <a:schemeClr val="accent3">
                    <a:lumMod val="75000"/>
                  </a:schemeClr>
                </a:solidFill>
              </a:rPr>
              <a:t>складової </a:t>
            </a:r>
            <a:r>
              <a:rPr lang="uk-UA" sz="3200" b="1" i="1" dirty="0" smtClean="0">
                <a:solidFill>
                  <a:schemeClr val="accent3">
                    <a:lumMod val="75000"/>
                  </a:schemeClr>
                </a:solidFill>
              </a:rPr>
              <a:t>є </a:t>
            </a:r>
            <a:r>
              <a:rPr lang="uk-UA" sz="3200" b="1" i="1" dirty="0">
                <a:solidFill>
                  <a:schemeClr val="accent3">
                    <a:lumMod val="75000"/>
                  </a:schemeClr>
                </a:solidFill>
              </a:rPr>
              <a:t>дуже важливим етапом </a:t>
            </a:r>
            <a:endParaRPr lang="uk-UA" sz="32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uk-UA" sz="3200" b="1" i="1" dirty="0" smtClean="0">
                <a:solidFill>
                  <a:schemeClr val="accent3">
                    <a:lumMod val="75000"/>
                  </a:schemeClr>
                </a:solidFill>
              </a:rPr>
              <a:t>у </a:t>
            </a:r>
            <a:r>
              <a:rPr lang="uk-UA" sz="3200" b="1" i="1" dirty="0">
                <a:solidFill>
                  <a:schemeClr val="accent3">
                    <a:lumMod val="75000"/>
                  </a:schemeClr>
                </a:solidFill>
              </a:rPr>
              <a:t>його становленні </a:t>
            </a:r>
            <a:r>
              <a:rPr lang="uk-UA" sz="3200" b="1" i="1" dirty="0" smtClean="0">
                <a:solidFill>
                  <a:schemeClr val="accent3">
                    <a:lumMod val="75000"/>
                  </a:schemeClr>
                </a:solidFill>
              </a:rPr>
              <a:t>і </a:t>
            </a:r>
            <a:r>
              <a:rPr lang="uk-UA" sz="3200" b="1" i="1" dirty="0">
                <a:solidFill>
                  <a:schemeClr val="accent3">
                    <a:lumMod val="75000"/>
                  </a:schemeClr>
                </a:solidFill>
              </a:rPr>
              <a:t>передбачає </a:t>
            </a:r>
            <a:r>
              <a:rPr lang="uk-UA" sz="3200" b="1" i="1" dirty="0" smtClean="0">
                <a:solidFill>
                  <a:schemeClr val="accent3">
                    <a:lumMod val="75000"/>
                  </a:schemeClr>
                </a:solidFill>
              </a:rPr>
              <a:t>побудову</a:t>
            </a:r>
          </a:p>
          <a:p>
            <a:pPr marL="0" indent="0" algn="ctr">
              <a:buNone/>
            </a:pPr>
            <a:r>
              <a:rPr lang="uk-UA" sz="32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uk-UA" sz="3200" b="1" i="1" dirty="0">
                <a:solidFill>
                  <a:schemeClr val="accent3">
                    <a:lumMod val="75000"/>
                  </a:schemeClr>
                </a:solidFill>
              </a:rPr>
              <a:t>спеціальної стратегії його розвитку</a:t>
            </a:r>
            <a:r>
              <a:rPr lang="uk-UA" sz="3200" b="1" i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algn="ctr"/>
            <a:endParaRPr lang="uk-UA" sz="32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n-US" sz="32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uk-UA" sz="3200" b="1" i="1" dirty="0">
                <a:solidFill>
                  <a:schemeClr val="accent2">
                    <a:lumMod val="75000"/>
                  </a:schemeClr>
                </a:solidFill>
              </a:rPr>
              <a:t>Комплексний підхід до створення стратегії </a:t>
            </a:r>
            <a:endParaRPr lang="uk-UA" sz="32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uk-UA" sz="3200" b="1" i="1" dirty="0" smtClean="0">
                <a:solidFill>
                  <a:schemeClr val="accent2">
                    <a:lumMod val="75000"/>
                  </a:schemeClr>
                </a:solidFill>
              </a:rPr>
              <a:t>розвитку </a:t>
            </a:r>
            <a:r>
              <a:rPr lang="uk-UA" sz="3200" b="1" i="1" dirty="0">
                <a:solidFill>
                  <a:schemeClr val="accent2">
                    <a:lumMod val="75000"/>
                  </a:schemeClr>
                </a:solidFill>
              </a:rPr>
              <a:t>закладу, </a:t>
            </a:r>
            <a:r>
              <a:rPr lang="uk-UA" sz="3200" b="1" i="1" dirty="0" smtClean="0">
                <a:solidFill>
                  <a:schemeClr val="accent2">
                    <a:lumMod val="75000"/>
                  </a:schemeClr>
                </a:solidFill>
              </a:rPr>
              <a:t>починаючи </a:t>
            </a:r>
            <a:r>
              <a:rPr lang="uk-UA" sz="3200" b="1" i="1" dirty="0">
                <a:solidFill>
                  <a:schemeClr val="accent2">
                    <a:lumMod val="75000"/>
                  </a:schemeClr>
                </a:solidFill>
              </a:rPr>
              <a:t>з формування </a:t>
            </a:r>
            <a:r>
              <a:rPr lang="uk-UA" sz="3200" b="1" i="1" dirty="0" smtClean="0">
                <a:solidFill>
                  <a:schemeClr val="accent2">
                    <a:lumMod val="75000"/>
                  </a:schemeClr>
                </a:solidFill>
              </a:rPr>
              <a:t>ідей</a:t>
            </a:r>
          </a:p>
          <a:p>
            <a:pPr marL="0" indent="0" algn="ctr">
              <a:buNone/>
            </a:pPr>
            <a:r>
              <a:rPr lang="uk-UA" sz="32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3200" b="1" i="1" dirty="0">
                <a:solidFill>
                  <a:schemeClr val="accent2">
                    <a:lumMod val="75000"/>
                  </a:schemeClr>
                </a:solidFill>
              </a:rPr>
              <a:t>та побудови планів, </a:t>
            </a:r>
            <a:r>
              <a:rPr lang="uk-UA" sz="3200" b="1" i="1" dirty="0" smtClean="0">
                <a:solidFill>
                  <a:schemeClr val="accent2">
                    <a:lumMod val="75000"/>
                  </a:schemeClr>
                </a:solidFill>
              </a:rPr>
              <a:t>дає </a:t>
            </a:r>
            <a:r>
              <a:rPr lang="uk-UA" sz="3200" b="1" i="1" dirty="0">
                <a:solidFill>
                  <a:schemeClr val="accent2">
                    <a:lumMod val="75000"/>
                  </a:schemeClr>
                </a:solidFill>
              </a:rPr>
              <a:t>можливість </a:t>
            </a:r>
            <a:r>
              <a:rPr lang="uk-UA" sz="3200" b="1" i="1" dirty="0" smtClean="0">
                <a:solidFill>
                  <a:schemeClr val="accent2">
                    <a:lumMod val="75000"/>
                  </a:schemeClr>
                </a:solidFill>
              </a:rPr>
              <a:t>закладу</a:t>
            </a:r>
          </a:p>
          <a:p>
            <a:pPr marL="0" indent="0" algn="ctr">
              <a:buNone/>
            </a:pPr>
            <a:r>
              <a:rPr lang="uk-UA" sz="32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3200" b="1" i="1" dirty="0">
                <a:solidFill>
                  <a:schemeClr val="accent2">
                    <a:lumMod val="75000"/>
                  </a:schemeClr>
                </a:solidFill>
              </a:rPr>
              <a:t>освіти функціонувати та успішно розвиватися.</a:t>
            </a:r>
            <a:endParaRPr lang="en-US" sz="3200" b="1" i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1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3">
                    <a:lumMod val="75000"/>
                  </a:schemeClr>
                </a:solidFill>
              </a:rPr>
              <a:t>Орієнтири для побудови стратегії розвитку закладу </a:t>
            </a:r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</a:rPr>
              <a:t>як </a:t>
            </a:r>
            <a:r>
              <a:rPr lang="uk-UA" b="1" dirty="0">
                <a:solidFill>
                  <a:schemeClr val="accent3">
                    <a:lumMod val="75000"/>
                  </a:schemeClr>
                </a:solidFill>
              </a:rPr>
              <a:t>основи його бренду: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z="2000" b="1" i="1" dirty="0">
                <a:solidFill>
                  <a:schemeClr val="accent2">
                    <a:lumMod val="75000"/>
                  </a:schemeClr>
                </a:solidFill>
              </a:rPr>
              <a:t>Відповідність завданням Концепції «Нова українська школа»</a:t>
            </a:r>
            <a:endParaRPr lang="en-US" sz="20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uk-UA" sz="2000" b="1" i="1" dirty="0">
                <a:solidFill>
                  <a:schemeClr val="accent2">
                    <a:lumMod val="75000"/>
                  </a:schemeClr>
                </a:solidFill>
              </a:rPr>
              <a:t>Персоналізація навчання, </a:t>
            </a:r>
            <a:r>
              <a:rPr lang="uk-UA" sz="2000" b="1" i="1" dirty="0" smtClean="0">
                <a:solidFill>
                  <a:schemeClr val="accent2">
                    <a:lumMod val="75000"/>
                  </a:schemeClr>
                </a:solidFill>
              </a:rPr>
              <a:t>урахування </a:t>
            </a:r>
            <a:r>
              <a:rPr lang="uk-UA" sz="2000" b="1" i="1" dirty="0">
                <a:solidFill>
                  <a:schemeClr val="accent2">
                    <a:lumMod val="75000"/>
                  </a:schemeClr>
                </a:solidFill>
              </a:rPr>
              <a:t>пізнавальних потреб і можливостей кожного суб'єкта освітньої діяльності</a:t>
            </a:r>
            <a:endParaRPr lang="en-US" sz="20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uk-UA" sz="2000" b="1" i="1" dirty="0">
                <a:solidFill>
                  <a:schemeClr val="accent2">
                    <a:lumMod val="75000"/>
                  </a:schemeClr>
                </a:solidFill>
              </a:rPr>
              <a:t>Формування життєвих компетентностей і розвитку кожної дитини</a:t>
            </a:r>
            <a:endParaRPr lang="en-US" sz="20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uk-UA" sz="2000" b="1" i="1" dirty="0">
                <a:solidFill>
                  <a:schemeClr val="accent2">
                    <a:lumMod val="75000"/>
                  </a:schemeClr>
                </a:solidFill>
              </a:rPr>
              <a:t>Технологізація освітнього середовища</a:t>
            </a:r>
            <a:endParaRPr lang="en-US" sz="20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uk-UA" sz="2000" b="1" i="1" dirty="0">
                <a:solidFill>
                  <a:schemeClr val="accent2">
                    <a:lumMod val="75000"/>
                  </a:schemeClr>
                </a:solidFill>
              </a:rPr>
              <a:t>Упровадження в освітній практиці нових технологій і прийомів </a:t>
            </a:r>
            <a:endParaRPr lang="en-US" sz="20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uk-UA" sz="2000" b="1" i="1" dirty="0">
                <a:solidFill>
                  <a:schemeClr val="accent2">
                    <a:lumMod val="75000"/>
                  </a:schemeClr>
                </a:solidFill>
              </a:rPr>
              <a:t>Результативність навчання  учнів</a:t>
            </a:r>
            <a:endParaRPr lang="en-US" sz="20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uk-UA" sz="2000" b="1" i="1" dirty="0">
                <a:solidFill>
                  <a:schemeClr val="accent2">
                    <a:lumMod val="75000"/>
                  </a:schemeClr>
                </a:solidFill>
              </a:rPr>
              <a:t>Новий стиль і принципи діяльності педагогів</a:t>
            </a:r>
            <a:endParaRPr lang="en-US" sz="2000" b="1" i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91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3">
                    <a:lumMod val="75000"/>
                  </a:schemeClr>
                </a:solidFill>
              </a:rPr>
              <a:t>Вимоги до сучасного педагога: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уміти швидко адаптуватися до мінливих умов </a:t>
            </a: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</a:rPr>
              <a:t>життя; </a:t>
            </a:r>
            <a:endParaRPr lang="en-US" sz="28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постійно набувати нових знань і компетентностей;</a:t>
            </a:r>
            <a:endParaRPr lang="en-US" sz="28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неперервно підвищувати свій рівень педагогічної освіти </a:t>
            </a: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</a:rPr>
              <a:t>і професійної </a:t>
            </a: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майстерності</a:t>
            </a:r>
            <a:endParaRPr lang="en-US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19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3">
                    <a:lumMod val="75000"/>
                  </a:schemeClr>
                </a:solidFill>
              </a:rPr>
              <a:t>В основі стратегії бренду </a:t>
            </a:r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uk-UA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</a:rPr>
              <a:t>Харківської </a:t>
            </a:r>
            <a:r>
              <a:rPr lang="uk-UA" b="1" dirty="0">
                <a:solidFill>
                  <a:schemeClr val="accent3">
                    <a:lumMod val="75000"/>
                  </a:schemeClr>
                </a:solidFill>
              </a:rPr>
              <a:t>академії неперервної освіти: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z="2400" b="1" i="1" dirty="0">
                <a:solidFill>
                  <a:schemeClr val="accent2">
                    <a:lumMod val="75000"/>
                  </a:schemeClr>
                </a:solidFill>
              </a:rPr>
              <a:t>опанування та впровадження новітніх нормативних і науково-методичних розробок; </a:t>
            </a:r>
            <a:endParaRPr lang="en-US" sz="24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uk-UA" sz="2400" b="1" i="1" dirty="0">
                <a:solidFill>
                  <a:schemeClr val="accent2">
                    <a:lumMod val="75000"/>
                  </a:schemeClr>
                </a:solidFill>
              </a:rPr>
              <a:t>розробка і </a:t>
            </a:r>
            <a:r>
              <a:rPr lang="uk-UA" sz="2400" b="1" i="1" dirty="0" smtClean="0">
                <a:solidFill>
                  <a:schemeClr val="accent2">
                    <a:lumMod val="75000"/>
                  </a:schemeClr>
                </a:solidFill>
              </a:rPr>
              <a:t>впровадження </a:t>
            </a:r>
            <a:r>
              <a:rPr lang="uk-UA" sz="2400" b="1" i="1" dirty="0">
                <a:solidFill>
                  <a:schemeClr val="accent2">
                    <a:lumMod val="75000"/>
                  </a:schemeClr>
                </a:solidFill>
              </a:rPr>
              <a:t>комплексних освітніх програм;</a:t>
            </a:r>
            <a:endParaRPr lang="en-US" sz="24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uk-UA" sz="2400" b="1" i="1" dirty="0">
                <a:solidFill>
                  <a:schemeClr val="accent2">
                    <a:lumMod val="75000"/>
                  </a:schemeClr>
                </a:solidFill>
              </a:rPr>
              <a:t>постійне оновлення освітніх програм; </a:t>
            </a:r>
            <a:endParaRPr lang="en-US" sz="24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uk-UA" sz="2400" b="1" i="1" dirty="0" err="1">
                <a:solidFill>
                  <a:schemeClr val="accent2">
                    <a:lumMod val="75000"/>
                  </a:schemeClr>
                </a:solidFill>
              </a:rPr>
              <a:t>практикозорієнтованість</a:t>
            </a:r>
            <a:r>
              <a:rPr lang="uk-UA" sz="2400" b="1" i="1" dirty="0">
                <a:solidFill>
                  <a:schemeClr val="accent2">
                    <a:lumMod val="75000"/>
                  </a:schemeClr>
                </a:solidFill>
              </a:rPr>
              <a:t> змісту навчання;</a:t>
            </a:r>
            <a:endParaRPr lang="en-US" sz="24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uk-UA" sz="2400" b="1" i="1" dirty="0">
                <a:solidFill>
                  <a:schemeClr val="accent2">
                    <a:lumMod val="75000"/>
                  </a:schemeClr>
                </a:solidFill>
              </a:rPr>
              <a:t>диверсифікація у формах підвищення кваліфікації</a:t>
            </a:r>
            <a:endParaRPr lang="en-US" sz="2400" b="1" i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53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3">
                    <a:lumMod val="75000"/>
                  </a:schemeClr>
                </a:solidFill>
              </a:rPr>
              <a:t>Етапи при розробці </a:t>
            </a:r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uk-UA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</a:rPr>
              <a:t>бренд-стратегії </a:t>
            </a:r>
            <a:r>
              <a:rPr lang="uk-UA" b="1" dirty="0">
                <a:solidFill>
                  <a:schemeClr val="accent3">
                    <a:lumMod val="75000"/>
                  </a:schemeClr>
                </a:solidFill>
              </a:rPr>
              <a:t>закладу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Формування позитивного </a:t>
            </a: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</a:rPr>
              <a:t>образу</a:t>
            </a:r>
          </a:p>
          <a:p>
            <a:pPr lvl="0"/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</a:rPr>
              <a:t>Створення </a:t>
            </a: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особливої форми ідентичності, іміджу </a:t>
            </a:r>
            <a:endParaRPr lang="en-US" sz="28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Розробка маркетингової стратегії</a:t>
            </a:r>
            <a:endParaRPr lang="en-US" sz="28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Переведення діяльності закладу </a:t>
            </a: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</a:rPr>
              <a:t>в інноваційний </a:t>
            </a: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режим</a:t>
            </a:r>
            <a:endParaRPr lang="en-US" sz="2800" b="1" i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1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3">
                    <a:lumMod val="75000"/>
                  </a:schemeClr>
                </a:solidFill>
              </a:rPr>
              <a:t>Основні складові стратегії </a:t>
            </a:r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uk-UA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</a:rPr>
              <a:t>формування й </a:t>
            </a:r>
            <a:r>
              <a:rPr lang="uk-UA" b="1" dirty="0">
                <a:solidFill>
                  <a:schemeClr val="accent3">
                    <a:lumMod val="75000"/>
                  </a:schemeClr>
                </a:solidFill>
              </a:rPr>
              <a:t>розвитку бренду закладу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Концепція</a:t>
            </a:r>
            <a:endParaRPr lang="en-US" sz="28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Цільова аудиторія</a:t>
            </a:r>
            <a:endParaRPr lang="en-US" sz="28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Пропозиція (унікальність, актуальність, </a:t>
            </a:r>
            <a:r>
              <a:rPr lang="uk-UA" sz="2800" b="1" i="1" dirty="0" err="1">
                <a:solidFill>
                  <a:schemeClr val="accent2">
                    <a:lumMod val="75000"/>
                  </a:schemeClr>
                </a:solidFill>
              </a:rPr>
              <a:t>інноваційність</a:t>
            </a: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n-US" sz="28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Педагогічні кадри</a:t>
            </a:r>
            <a:endParaRPr lang="en-US" sz="28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Якість реалізації концепції</a:t>
            </a:r>
            <a:endParaRPr lang="en-US" sz="28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Моніторинг результативності</a:t>
            </a:r>
            <a:endParaRPr lang="en-US" sz="2800" b="1" i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22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221971"/>
            <a:ext cx="8915400" cy="46892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Розробка стратегії бренду починається </a:t>
            </a:r>
            <a:endParaRPr lang="uk-UA" sz="28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</a:rPr>
              <a:t>з </a:t>
            </a: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формування ідеології та цінностей, </a:t>
            </a:r>
            <a:endParaRPr lang="uk-UA" sz="28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</a:rPr>
              <a:t>включає </a:t>
            </a: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опрацювання ідеї, концепції</a:t>
            </a: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</a:p>
          <a:p>
            <a:pPr marL="0" indent="0" algn="ctr">
              <a:buNone/>
            </a:pP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а також багато інших факторів, </a:t>
            </a:r>
            <a:endParaRPr lang="uk-UA" sz="28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</a:rPr>
              <a:t>що </a:t>
            </a: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дозволяють закладу не тільки посісти </a:t>
            </a:r>
            <a:endParaRPr lang="uk-UA" sz="28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</a:rPr>
              <a:t>своє </a:t>
            </a: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місце на освітньому ринку </a:t>
            </a:r>
            <a:endParaRPr lang="uk-UA" sz="28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</a:rPr>
              <a:t>та </a:t>
            </a: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підвищити </a:t>
            </a:r>
            <a:r>
              <a:rPr lang="uk-UA" sz="2800" b="1" i="1" dirty="0" err="1">
                <a:solidFill>
                  <a:schemeClr val="accent2">
                    <a:lumMod val="75000"/>
                  </a:schemeClr>
                </a:solidFill>
              </a:rPr>
              <a:t>впізнаваність</a:t>
            </a: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</a:p>
          <a:p>
            <a:pPr marL="0" indent="0" algn="ctr">
              <a:buNone/>
            </a:pP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сприяє його розвитку і вдосконаленню</a:t>
            </a:r>
            <a:endParaRPr lang="en-US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71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68088"/>
            <a:ext cx="8915400" cy="3777622"/>
          </a:xfrm>
        </p:spPr>
        <p:txBody>
          <a:bodyPr/>
          <a:lstStyle/>
          <a:p>
            <a:pPr marL="0" indent="0" algn="ctr">
              <a:buNone/>
            </a:pPr>
            <a:endParaRPr lang="uk-UA" sz="48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uk-UA" sz="4800" b="1" i="1" dirty="0" smtClean="0">
                <a:solidFill>
                  <a:schemeClr val="accent3">
                    <a:lumMod val="75000"/>
                  </a:schemeClr>
                </a:solidFill>
              </a:rPr>
              <a:t>Дякую </a:t>
            </a:r>
            <a:r>
              <a:rPr lang="uk-UA" sz="4800" b="1" i="1" dirty="0">
                <a:solidFill>
                  <a:schemeClr val="accent3">
                    <a:lumMod val="75000"/>
                  </a:schemeClr>
                </a:solidFill>
              </a:rPr>
              <a:t>за увагу</a:t>
            </a:r>
            <a:r>
              <a:rPr lang="uk-UA" sz="4800" b="1" i="1" dirty="0" smtClean="0">
                <a:solidFill>
                  <a:schemeClr val="accent3">
                    <a:lumMod val="75000"/>
                  </a:schemeClr>
                </a:solidFill>
              </a:rPr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11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</TotalTime>
  <Words>283</Words>
  <Application>Microsoft Office PowerPoint</Application>
  <PresentationFormat>Широкоэкранный</PresentationFormat>
  <Paragraphs>54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Легкий дым</vt:lpstr>
      <vt:lpstr>Особливості побудови стратегії бренду закладу освіти  </vt:lpstr>
      <vt:lpstr>Презентация PowerPoint</vt:lpstr>
      <vt:lpstr>Орієнтири для побудови стратегії розвитку закладу як основи його бренду: </vt:lpstr>
      <vt:lpstr>Вимоги до сучасного педагога:  </vt:lpstr>
      <vt:lpstr>В основі стратегії бренду  Харківської академії неперервної освіти: </vt:lpstr>
      <vt:lpstr>Етапи при розробці  бренд-стратегії закладу </vt:lpstr>
      <vt:lpstr>Основні складові стратегії  формування й розвитку бренду закладу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</cp:revision>
  <dcterms:created xsi:type="dcterms:W3CDTF">2023-02-08T10:05:43Z</dcterms:created>
  <dcterms:modified xsi:type="dcterms:W3CDTF">2023-02-08T11:17:21Z</dcterms:modified>
</cp:coreProperties>
</file>