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99" r:id="rId4"/>
    <p:sldId id="272" r:id="rId5"/>
    <p:sldId id="273" r:id="rId6"/>
    <p:sldId id="274" r:id="rId7"/>
    <p:sldId id="275" r:id="rId8"/>
    <p:sldId id="276" r:id="rId9"/>
    <p:sldId id="277" r:id="rId10"/>
    <p:sldId id="282" r:id="rId11"/>
    <p:sldId id="283" r:id="rId12"/>
    <p:sldId id="280" r:id="rId13"/>
    <p:sldId id="285" r:id="rId14"/>
    <p:sldId id="286" r:id="rId15"/>
    <p:sldId id="287" r:id="rId16"/>
    <p:sldId id="288" r:id="rId17"/>
    <p:sldId id="289" r:id="rId18"/>
    <p:sldId id="290" r:id="rId19"/>
    <p:sldId id="291" r:id="rId20"/>
    <p:sldId id="292" r:id="rId21"/>
    <p:sldId id="294" r:id="rId22"/>
    <p:sldId id="295" r:id="rId23"/>
    <p:sldId id="296" r:id="rId24"/>
    <p:sldId id="297" r:id="rId25"/>
    <p:sldId id="298" r:id="rId26"/>
    <p:sldId id="300" r:id="rId27"/>
  </p:sldIdLst>
  <p:sldSz cx="9906000" cy="6858000" type="A4"/>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8" d="100"/>
          <a:sy n="68" d="100"/>
        </p:scale>
        <p:origin x="-1062" y="-204"/>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streep\bredesager\E_M\2015\1100017592%20Ukraine%20(EBRD)%20Supporting%20Investments%20in%20Sustainable%20Solid%20Waste%20Management\09-ProjectDeliverables\PHASE%202%20-%20ONGOING\9.3%20Draft%20Strategy\Chpater%2013%20-%20Data%20and%20Statistics\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I:\1\&#1045;&#1041;&#1056;&#1056;\workshops\&#1051;&#1080;&#1089;&#1090;%20Microsoft%20Exc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5"/>
    </mc:Choice>
    <mc:Fallback>
      <c:style val="35"/>
    </mc:Fallback>
  </mc:AlternateContent>
  <c:chart>
    <c:autoTitleDeleted val="1"/>
    <c:view3D>
      <c:rotX val="40"/>
      <c:rotY val="230"/>
      <c:rAngAx val="0"/>
      <c:perspective val="70"/>
    </c:view3D>
    <c:floor>
      <c:thickness val="0"/>
    </c:floor>
    <c:sideWall>
      <c:thickness val="0"/>
    </c:sideWall>
    <c:backWall>
      <c:thickness val="0"/>
    </c:backWall>
    <c:plotArea>
      <c:layout>
        <c:manualLayout>
          <c:layoutTarget val="inner"/>
          <c:xMode val="edge"/>
          <c:yMode val="edge"/>
          <c:x val="8.7442541106543689E-2"/>
          <c:y val="0.21246765592353536"/>
          <c:w val="0.75932041800052408"/>
          <c:h val="0.72860387305021779"/>
        </c:manualLayout>
      </c:layout>
      <c:pie3DChart>
        <c:varyColors val="1"/>
        <c:ser>
          <c:idx val="0"/>
          <c:order val="0"/>
          <c:spPr>
            <a:pattFill prst="pct90">
              <a:fgClr>
                <a:schemeClr val="accent2"/>
              </a:fgClr>
              <a:bgClr>
                <a:schemeClr val="bg1"/>
              </a:bgClr>
            </a:pattFill>
          </c:spPr>
          <c:explosion val="25"/>
          <c:dLbls>
            <c:dLbl>
              <c:idx val="0"/>
              <c:layout>
                <c:manualLayout>
                  <c:x val="1.4308245466266021E-2"/>
                  <c:y val="-0.18433159102251426"/>
                </c:manualLayout>
              </c:layout>
              <c:tx>
                <c:rich>
                  <a:bodyPr/>
                  <a:lstStyle/>
                  <a:p>
                    <a:r>
                      <a:rPr lang="uk-UA" baseline="0" dirty="0" smtClean="0"/>
                      <a:t>Органічні відходи</a:t>
                    </a:r>
                    <a:r>
                      <a:rPr lang="uk-UA" baseline="0" dirty="0"/>
                      <a:t>
</a:t>
                    </a:r>
                    <a:r>
                      <a:rPr lang="uk-UA" baseline="0" dirty="0" smtClean="0"/>
                      <a:t>30%</a:t>
                    </a:r>
                    <a:endParaRPr lang="uk-UA" baseline="0" dirty="0"/>
                  </a:p>
                </c:rich>
              </c:tx>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0-21B7-4565-8A19-47FB4E846363}"/>
                </c:ext>
                <c:ext xmlns:c15="http://schemas.microsoft.com/office/drawing/2012/chart" uri="{CE6537A1-D6FC-4f65-9D91-7224C49458BB}">
                  <c15:layout/>
                  <c15:dlblFieldTable/>
                  <c15:showDataLabelsRange val="0"/>
                </c:ext>
              </c:extLst>
            </c:dLbl>
            <c:dLbl>
              <c:idx val="1"/>
              <c:layout>
                <c:manualLayout>
                  <c:x val="-0.10141162165242815"/>
                  <c:y val="-5.4909058645260717E-2"/>
                </c:manualLayout>
              </c:layout>
              <c:tx>
                <c:rich>
                  <a:bodyPr/>
                  <a:lstStyle/>
                  <a:p>
                    <a:r>
                      <a:rPr lang="uk-UA" sz="1200" b="1" i="0" u="none" strike="noStrike" kern="1200" baseline="0" dirty="0" smtClean="0">
                        <a:solidFill>
                          <a:srgbClr val="000000"/>
                        </a:solidFill>
                      </a:rPr>
                      <a:t>Папір та картон </a:t>
                    </a:r>
                    <a:r>
                      <a:rPr lang="uk-UA" baseline="0" dirty="0"/>
                      <a:t>
</a:t>
                    </a:r>
                    <a:r>
                      <a:rPr lang="uk-UA" baseline="0" dirty="0" smtClean="0"/>
                      <a:t>17%</a:t>
                    </a:r>
                    <a:endParaRPr lang="uk-UA" baseline="0" dirty="0"/>
                  </a:p>
                </c:rich>
              </c:tx>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21B7-4565-8A19-47FB4E846363}"/>
                </c:ext>
                <c:ext xmlns:c15="http://schemas.microsoft.com/office/drawing/2012/chart" uri="{CE6537A1-D6FC-4f65-9D91-7224C49458BB}">
                  <c15:layout/>
                  <c15:dlblFieldTable/>
                  <c15:showDataLabelsRange val="0"/>
                </c:ext>
              </c:extLst>
            </c:dLbl>
            <c:dLbl>
              <c:idx val="2"/>
              <c:layout>
                <c:manualLayout>
                  <c:x val="2.4018976246506542E-2"/>
                  <c:y val="-0.16193498572862569"/>
                </c:manualLayout>
              </c:layout>
              <c:tx>
                <c:rich>
                  <a:bodyPr/>
                  <a:lstStyle/>
                  <a:p>
                    <a:r>
                      <a:rPr lang="uk-UA" sz="1200" b="1" i="0" u="none" strike="noStrike" kern="1200" baseline="0" dirty="0" smtClean="0">
                        <a:solidFill>
                          <a:srgbClr val="000000"/>
                        </a:solidFill>
                      </a:rPr>
                      <a:t>Полімери </a:t>
                    </a:r>
                    <a:r>
                      <a:rPr lang="uk-UA" baseline="0" dirty="0"/>
                      <a:t>
</a:t>
                    </a:r>
                    <a:r>
                      <a:rPr lang="uk-UA" baseline="0" dirty="0" smtClean="0"/>
                      <a:t>11%</a:t>
                    </a:r>
                    <a:endParaRPr lang="uk-UA" baseline="0" dirty="0"/>
                  </a:p>
                </c:rich>
              </c:tx>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2-21B7-4565-8A19-47FB4E846363}"/>
                </c:ext>
                <c:ext xmlns:c15="http://schemas.microsoft.com/office/drawing/2012/chart" uri="{CE6537A1-D6FC-4f65-9D91-7224C49458BB}">
                  <c15:layout/>
                  <c15:dlblFieldTable/>
                  <c15:showDataLabelsRange val="0"/>
                </c:ext>
              </c:extLst>
            </c:dLbl>
            <c:dLbl>
              <c:idx val="3"/>
              <c:layout>
                <c:manualLayout>
                  <c:x val="6.5869124209864127E-2"/>
                  <c:y val="-0.14092371387938379"/>
                </c:manualLayout>
              </c:layout>
              <c:tx>
                <c:rich>
                  <a:bodyPr/>
                  <a:lstStyle/>
                  <a:p>
                    <a:r>
                      <a:rPr lang="uk-UA" sz="1200" b="1" i="0" u="none" strike="noStrike" kern="1200" baseline="0" dirty="0" smtClean="0">
                        <a:solidFill>
                          <a:srgbClr val="000000"/>
                        </a:solidFill>
                      </a:rPr>
                      <a:t>Скло </a:t>
                    </a:r>
                    <a:r>
                      <a:rPr lang="uk-UA" baseline="0" dirty="0"/>
                      <a:t>
</a:t>
                    </a:r>
                    <a:r>
                      <a:rPr lang="uk-UA" baseline="0" dirty="0" smtClean="0"/>
                      <a:t>6%</a:t>
                    </a:r>
                    <a:endParaRPr lang="uk-UA" baseline="0" dirty="0"/>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4"/>
              <c:layout>
                <c:manualLayout>
                  <c:x val="3.9947991889790063E-2"/>
                  <c:y val="2.378284437379349E-2"/>
                </c:manualLayout>
              </c:layout>
              <c:tx>
                <c:rich>
                  <a:bodyPr/>
                  <a:lstStyle/>
                  <a:p>
                    <a:r>
                      <a:rPr lang="uk-UA" sz="1200" b="1" i="0" u="none" strike="noStrike" kern="1200" baseline="0" dirty="0" smtClean="0">
                        <a:solidFill>
                          <a:srgbClr val="000000"/>
                        </a:solidFill>
                      </a:rPr>
                      <a:t>Метали </a:t>
                    </a:r>
                    <a:r>
                      <a:rPr lang="uk-UA" baseline="0" dirty="0"/>
                      <a:t>
</a:t>
                    </a:r>
                    <a:r>
                      <a:rPr lang="uk-UA" baseline="0" dirty="0" smtClean="0"/>
                      <a:t>3%</a:t>
                    </a:r>
                    <a:endParaRPr lang="uk-UA" baseline="0" dirty="0"/>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5"/>
              <c:layout>
                <c:manualLayout>
                  <c:x val="-1.1452551448107536E-2"/>
                  <c:y val="0.19299123887484937"/>
                </c:manualLayout>
              </c:layout>
              <c:tx>
                <c:rich>
                  <a:bodyPr/>
                  <a:lstStyle/>
                  <a:p>
                    <a:r>
                      <a:rPr lang="uk-UA" dirty="0" smtClean="0"/>
                      <a:t>Небезпечні</a:t>
                    </a:r>
                    <a:r>
                      <a:rPr lang="uk-UA" baseline="0" dirty="0" smtClean="0"/>
                      <a:t> відходи</a:t>
                    </a:r>
                    <a:r>
                      <a:rPr lang="uk-UA" baseline="0" dirty="0"/>
                      <a:t>
</a:t>
                    </a:r>
                    <a:r>
                      <a:rPr lang="uk-UA" baseline="0" dirty="0" smtClean="0"/>
                      <a:t>1%</a:t>
                    </a:r>
                    <a:endParaRPr lang="uk-UA" baseline="0" dirty="0"/>
                  </a:p>
                </c:rich>
              </c:tx>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21B7-4565-8A19-47FB4E846363}"/>
                </c:ext>
                <c:ext xmlns:c15="http://schemas.microsoft.com/office/drawing/2012/chart" uri="{CE6537A1-D6FC-4f65-9D91-7224C49458BB}">
                  <c15:layout/>
                  <c15:dlblFieldTable/>
                  <c15:showDataLabelsRange val="0"/>
                </c:ext>
              </c:extLst>
            </c:dLbl>
            <c:dLbl>
              <c:idx val="6"/>
              <c:layout>
                <c:manualLayout>
                  <c:x val="-0.36203462962989724"/>
                  <c:y val="-7.2746597329477414E-2"/>
                </c:manualLayout>
              </c:layout>
              <c:tx>
                <c:rich>
                  <a:bodyPr/>
                  <a:lstStyle/>
                  <a:p>
                    <a:r>
                      <a:rPr lang="uk-UA" dirty="0" smtClean="0"/>
                      <a:t>Інше</a:t>
                    </a:r>
                    <a:r>
                      <a:rPr lang="uk-UA" baseline="0" dirty="0"/>
                      <a:t>
</a:t>
                    </a:r>
                    <a:r>
                      <a:rPr lang="uk-UA" baseline="0" dirty="0" smtClean="0"/>
                      <a:t>32%</a:t>
                    </a:r>
                    <a:endParaRPr lang="uk-UA" baseline="0" dirty="0"/>
                  </a:p>
                </c:rich>
              </c:tx>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4-21B7-4565-8A19-47FB4E846363}"/>
                </c:ext>
                <c:ext xmlns:c15="http://schemas.microsoft.com/office/drawing/2012/chart" uri="{CE6537A1-D6FC-4f65-9D91-7224C49458BB}">
                  <c15:layout/>
                  <c15:dlblFieldTable/>
                  <c15:showDataLabelsRange val="0"/>
                </c:ext>
              </c:extLst>
            </c:dLbl>
            <c:spPr>
              <a:noFill/>
              <a:ln>
                <a:noFill/>
              </a:ln>
              <a:effectLst/>
            </c:spPr>
            <c:txPr>
              <a:bodyPr/>
              <a:lstStyle/>
              <a:p>
                <a:pPr>
                  <a:defRPr sz="1200" b="1"/>
                </a:pPr>
                <a:endParaRPr lang="ru-RU"/>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Sheet1!$B$5:$B$11</c:f>
              <c:strCache>
                <c:ptCount val="7"/>
                <c:pt idx="0">
                  <c:v>Organic Waste</c:v>
                </c:pt>
                <c:pt idx="1">
                  <c:v>Paper and Cardboard</c:v>
                </c:pt>
                <c:pt idx="2">
                  <c:v>Polymers</c:v>
                </c:pt>
                <c:pt idx="3">
                  <c:v>Glass</c:v>
                </c:pt>
                <c:pt idx="4">
                  <c:v>Metals</c:v>
                </c:pt>
                <c:pt idx="5">
                  <c:v>Hazardous Waste</c:v>
                </c:pt>
                <c:pt idx="6">
                  <c:v>Other</c:v>
                </c:pt>
              </c:strCache>
            </c:strRef>
          </c:cat>
          <c:val>
            <c:numRef>
              <c:f>Sheet1!$C$5:$C$11</c:f>
              <c:numCache>
                <c:formatCode>General</c:formatCode>
                <c:ptCount val="7"/>
                <c:pt idx="0">
                  <c:v>30</c:v>
                </c:pt>
                <c:pt idx="1">
                  <c:v>17</c:v>
                </c:pt>
                <c:pt idx="2">
                  <c:v>11</c:v>
                </c:pt>
                <c:pt idx="3">
                  <c:v>6</c:v>
                </c:pt>
                <c:pt idx="4">
                  <c:v>3</c:v>
                </c:pt>
                <c:pt idx="5">
                  <c:v>1</c:v>
                </c:pt>
                <c:pt idx="6">
                  <c:v>32</c:v>
                </c:pt>
              </c:numCache>
            </c:numRef>
          </c:val>
          <c:extLst xmlns:c16r2="http://schemas.microsoft.com/office/drawing/2015/06/chart">
            <c:ext xmlns:c16="http://schemas.microsoft.com/office/drawing/2014/chart" uri="{C3380CC4-5D6E-409C-BE32-E72D297353CC}">
              <c16:uniqueId val="{00000005-21B7-4565-8A19-47FB4E846363}"/>
            </c:ext>
          </c:extLst>
        </c:ser>
        <c:dLbls>
          <c:showLegendKey val="0"/>
          <c:showVal val="0"/>
          <c:showCatName val="1"/>
          <c:showSerName val="0"/>
          <c:showPercent val="1"/>
          <c:showBubbleSize val="0"/>
          <c:showLeaderLines val="1"/>
        </c:dLbls>
      </c:pie3DChart>
    </c:plotArea>
    <c:plotVisOnly val="1"/>
    <c:dispBlanksAs val="zero"/>
    <c:showDLblsOverMax val="0"/>
  </c:chart>
  <c:spPr>
    <a:ln>
      <a:noFill/>
    </a:ln>
    <a:effectLst>
      <a:outerShdw blurRad="50800" dist="38100" dir="2700000" algn="tl" rotWithShape="0">
        <a:prstClr val="black">
          <a:alpha val="40000"/>
        </a:prstClr>
      </a:outerShdw>
    </a:effectLst>
  </c:spPr>
  <c:txPr>
    <a:bodyPr/>
    <a:lstStyle/>
    <a:p>
      <a:pPr>
        <a:defRPr sz="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4741205072567937"/>
          <c:y val="1.8291725295561941E-2"/>
          <c:w val="0.6733614733715223"/>
          <c:h val="0.97548501603469251"/>
        </c:manualLayout>
      </c:layout>
      <c:pie3DChart>
        <c:varyColors val="1"/>
        <c:ser>
          <c:idx val="0"/>
          <c:order val="0"/>
          <c:explosion val="25"/>
          <c:dLbls>
            <c:dLbl>
              <c:idx val="0"/>
              <c:layout>
                <c:manualLayout>
                  <c:x val="3.7176208795903824E-2"/>
                  <c:y val="-1.7628033133970124E-2"/>
                </c:manualLayout>
              </c:layout>
              <c:tx>
                <c:rich>
                  <a:bodyPr/>
                  <a:lstStyle/>
                  <a:p>
                    <a:r>
                      <a:rPr lang="uk-UA" dirty="0" smtClean="0"/>
                      <a:t>Органічні відходи</a:t>
                    </a:r>
                    <a:r>
                      <a:rPr lang="uk-UA" baseline="0" dirty="0" smtClean="0"/>
                      <a:t>, 31,0%</a:t>
                    </a:r>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4.3703067026686526E-2"/>
                  <c:y val="2.4050219689800003E-2"/>
                </c:manualLayout>
              </c:layout>
              <c:tx>
                <c:rich>
                  <a:bodyPr/>
                  <a:lstStyle/>
                  <a:p>
                    <a:r>
                      <a:rPr lang="uk-UA" sz="1100" dirty="0" smtClean="0"/>
                      <a:t>Зелені відходи; </a:t>
                    </a:r>
                    <a:endParaRPr lang="uk-UA" sz="1100" dirty="0"/>
                  </a:p>
                  <a:p>
                    <a:r>
                      <a:rPr lang="uk-UA" sz="1100" dirty="0"/>
                      <a:t>7,0%</a:t>
                    </a:r>
                    <a:endParaRPr lang="uk-UA" dirty="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A49F-41D6-8A4D-62787A374D1F}"/>
                </c:ext>
                <c:ext xmlns:c15="http://schemas.microsoft.com/office/drawing/2012/chart" uri="{CE6537A1-D6FC-4f65-9D91-7224C49458BB}">
                  <c15:layout/>
                </c:ext>
              </c:extLst>
            </c:dLbl>
            <c:dLbl>
              <c:idx val="2"/>
              <c:layout>
                <c:manualLayout>
                  <c:x val="2.9948492396925208E-2"/>
                  <c:y val="2.8381003255506878E-2"/>
                </c:manualLayout>
              </c:layout>
              <c:tx>
                <c:rich>
                  <a:bodyPr/>
                  <a:lstStyle/>
                  <a:p>
                    <a:r>
                      <a:rPr lang="uk-UA" sz="1100" dirty="0" smtClean="0"/>
                      <a:t>Папір</a:t>
                    </a:r>
                    <a:r>
                      <a:rPr lang="uk-UA" sz="1100" baseline="0" dirty="0" smtClean="0"/>
                      <a:t> та картон</a:t>
                    </a:r>
                    <a:r>
                      <a:rPr lang="uk-UA" sz="1100" dirty="0" smtClean="0"/>
                      <a:t>; </a:t>
                    </a:r>
                    <a:endParaRPr lang="uk-UA" sz="1100" dirty="0"/>
                  </a:p>
                  <a:p>
                    <a:r>
                      <a:rPr lang="uk-UA" sz="1100" dirty="0"/>
                      <a:t>5,3%</a:t>
                    </a:r>
                    <a:endParaRPr lang="uk-UA" dirty="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2-A49F-41D6-8A4D-62787A374D1F}"/>
                </c:ext>
                <c:ext xmlns:c15="http://schemas.microsoft.com/office/drawing/2012/chart" uri="{CE6537A1-D6FC-4f65-9D91-7224C49458BB}">
                  <c15:layout/>
                </c:ext>
              </c:extLst>
            </c:dLbl>
            <c:dLbl>
              <c:idx val="3"/>
              <c:layout/>
              <c:tx>
                <c:rich>
                  <a:bodyPr/>
                  <a:lstStyle/>
                  <a:p>
                    <a:r>
                      <a:rPr lang="uk-UA" sz="1100" dirty="0" smtClean="0"/>
                      <a:t>Композитні матеріали; </a:t>
                    </a:r>
                    <a:endParaRPr lang="uk-UA" sz="1100" dirty="0"/>
                  </a:p>
                  <a:p>
                    <a:r>
                      <a:rPr lang="uk-UA" sz="1100" dirty="0"/>
                      <a:t>1,4%</a:t>
                    </a:r>
                    <a:endParaRPr lang="uk-UA" dirty="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A49F-41D6-8A4D-62787A374D1F}"/>
                </c:ext>
                <c:ext xmlns:c15="http://schemas.microsoft.com/office/drawing/2012/chart" uri="{CE6537A1-D6FC-4f65-9D91-7224C49458BB}">
                  <c15:layout/>
                </c:ext>
              </c:extLst>
            </c:dLbl>
            <c:dLbl>
              <c:idx val="4"/>
              <c:layout>
                <c:manualLayout>
                  <c:x val="-9.9361501589233528E-2"/>
                  <c:y val="0.15350357260170613"/>
                </c:manualLayout>
              </c:layout>
              <c:tx>
                <c:rich>
                  <a:bodyPr/>
                  <a:lstStyle/>
                  <a:p>
                    <a:r>
                      <a:rPr lang="uk-UA" sz="1100" dirty="0" smtClean="0"/>
                      <a:t>Текстиль;</a:t>
                    </a:r>
                    <a:endParaRPr lang="uk-UA" sz="1100" dirty="0"/>
                  </a:p>
                  <a:p>
                    <a:r>
                      <a:rPr lang="uk-UA" sz="1100" dirty="0"/>
                      <a:t> 1,1%</a:t>
                    </a:r>
                    <a:endParaRPr lang="uk-UA" dirty="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4-A49F-41D6-8A4D-62787A374D1F}"/>
                </c:ext>
                <c:ext xmlns:c15="http://schemas.microsoft.com/office/drawing/2012/chart" uri="{CE6537A1-D6FC-4f65-9D91-7224C49458BB}">
                  <c15:layout/>
                </c:ext>
              </c:extLst>
            </c:dLbl>
            <c:dLbl>
              <c:idx val="5"/>
              <c:layout>
                <c:manualLayout>
                  <c:x val="-1.4744774938187492E-2"/>
                  <c:y val="1.8205105064085708E-2"/>
                </c:manualLayout>
              </c:layout>
              <c:tx>
                <c:rich>
                  <a:bodyPr/>
                  <a:lstStyle/>
                  <a:p>
                    <a:r>
                      <a:rPr lang="uk-UA" sz="1100" dirty="0" smtClean="0"/>
                      <a:t>Санітарно-текстильні матеріали;</a:t>
                    </a:r>
                    <a:endParaRPr lang="uk-UA" sz="1100" dirty="0"/>
                  </a:p>
                  <a:p>
                    <a:r>
                      <a:rPr lang="uk-UA" sz="1100" dirty="0"/>
                      <a:t> 11,0%</a:t>
                    </a:r>
                    <a:endParaRPr lang="uk-UA" dirty="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A49F-41D6-8A4D-62787A374D1F}"/>
                </c:ext>
                <c:ext xmlns:c15="http://schemas.microsoft.com/office/drawing/2012/chart" uri="{CE6537A1-D6FC-4f65-9D91-7224C49458BB}">
                  <c15:layout/>
                </c:ext>
              </c:extLst>
            </c:dLbl>
            <c:dLbl>
              <c:idx val="6"/>
              <c:layout>
                <c:manualLayout>
                  <c:x val="8.4819819164952404E-2"/>
                  <c:y val="6.918303559287442E-2"/>
                </c:manualLayout>
              </c:layout>
              <c:tx>
                <c:rich>
                  <a:bodyPr/>
                  <a:lstStyle/>
                  <a:p>
                    <a:r>
                      <a:rPr lang="uk-UA" sz="1100" dirty="0" smtClean="0"/>
                      <a:t>Полімери; </a:t>
                    </a:r>
                    <a:endParaRPr lang="uk-UA" sz="1100" dirty="0"/>
                  </a:p>
                  <a:p>
                    <a:r>
                      <a:rPr lang="uk-UA" sz="1100" dirty="0"/>
                      <a:t>13,0%</a:t>
                    </a:r>
                    <a:endParaRPr lang="uk-UA" dirty="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6-A49F-41D6-8A4D-62787A374D1F}"/>
                </c:ext>
                <c:ext xmlns:c15="http://schemas.microsoft.com/office/drawing/2012/chart" uri="{CE6537A1-D6FC-4f65-9D91-7224C49458BB}">
                  <c15:layout/>
                </c:ext>
              </c:extLst>
            </c:dLbl>
            <c:dLbl>
              <c:idx val="7"/>
              <c:layout>
                <c:manualLayout>
                  <c:x val="-5.9550974075300994E-2"/>
                  <c:y val="-2.0458104455914082E-2"/>
                </c:manualLayout>
              </c:layout>
              <c:tx>
                <c:rich>
                  <a:bodyPr/>
                  <a:lstStyle/>
                  <a:p>
                    <a:r>
                      <a:rPr lang="uk-UA" sz="1100" dirty="0" smtClean="0"/>
                      <a:t>Скло; </a:t>
                    </a:r>
                    <a:endParaRPr lang="uk-UA" sz="1100" dirty="0"/>
                  </a:p>
                  <a:p>
                    <a:r>
                      <a:rPr lang="uk-UA" sz="1100" dirty="0"/>
                      <a:t>10,0%</a:t>
                    </a:r>
                    <a:endParaRPr lang="uk-UA" dirty="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7-A49F-41D6-8A4D-62787A374D1F}"/>
                </c:ext>
                <c:ext xmlns:c15="http://schemas.microsoft.com/office/drawing/2012/chart" uri="{CE6537A1-D6FC-4f65-9D91-7224C49458BB}">
                  <c15:layout/>
                </c:ext>
              </c:extLst>
            </c:dLbl>
            <c:dLbl>
              <c:idx val="8"/>
              <c:layout>
                <c:manualLayout>
                  <c:x val="-8.1008746093800044E-2"/>
                  <c:y val="-3.5242244185781824E-3"/>
                </c:manualLayout>
              </c:layout>
              <c:tx>
                <c:rich>
                  <a:bodyPr/>
                  <a:lstStyle/>
                  <a:p>
                    <a:r>
                      <a:rPr lang="uk-UA" sz="1100" dirty="0" smtClean="0"/>
                      <a:t>Метали; </a:t>
                    </a:r>
                    <a:endParaRPr lang="uk-UA" sz="1100" dirty="0"/>
                  </a:p>
                  <a:p>
                    <a:r>
                      <a:rPr lang="uk-UA" sz="1100" dirty="0"/>
                      <a:t>1,5%</a:t>
                    </a:r>
                    <a:endParaRPr lang="uk-UA" dirty="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8-A49F-41D6-8A4D-62787A374D1F}"/>
                </c:ext>
                <c:ext xmlns:c15="http://schemas.microsoft.com/office/drawing/2012/chart" uri="{CE6537A1-D6FC-4f65-9D91-7224C49458BB}">
                  <c15:layout/>
                </c:ext>
              </c:extLst>
            </c:dLbl>
            <c:dLbl>
              <c:idx val="9"/>
              <c:layout>
                <c:manualLayout>
                  <c:x val="-1.1537446904622798E-2"/>
                  <c:y val="-9.6840963122684948E-2"/>
                </c:manualLayout>
              </c:layout>
              <c:tx>
                <c:rich>
                  <a:bodyPr/>
                  <a:lstStyle/>
                  <a:p>
                    <a:r>
                      <a:rPr lang="uk-UA" sz="1100" dirty="0" smtClean="0"/>
                      <a:t>Небезпечні відходи; </a:t>
                    </a:r>
                    <a:endParaRPr lang="uk-UA" sz="1100" dirty="0"/>
                  </a:p>
                  <a:p>
                    <a:r>
                      <a:rPr lang="uk-UA" sz="1100" dirty="0"/>
                      <a:t>1,8%</a:t>
                    </a:r>
                    <a:endParaRPr lang="uk-UA" dirty="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9-A49F-41D6-8A4D-62787A374D1F}"/>
                </c:ext>
                <c:ext xmlns:c15="http://schemas.microsoft.com/office/drawing/2012/chart" uri="{CE6537A1-D6FC-4f65-9D91-7224C49458BB}">
                  <c15:layout/>
                </c:ext>
              </c:extLst>
            </c:dLbl>
            <c:dLbl>
              <c:idx val="10"/>
              <c:layout>
                <c:manualLayout>
                  <c:x val="-2.2364318966480206E-2"/>
                  <c:y val="-6.1469869995146413E-2"/>
                </c:manualLayout>
              </c:layout>
              <c:tx>
                <c:rich>
                  <a:bodyPr/>
                  <a:lstStyle/>
                  <a:p>
                    <a:r>
                      <a:rPr lang="uk-UA" sz="1100" dirty="0" smtClean="0"/>
                      <a:t>Інше; </a:t>
                    </a:r>
                    <a:endParaRPr lang="uk-UA" sz="1100" dirty="0"/>
                  </a:p>
                  <a:p>
                    <a:r>
                      <a:rPr lang="uk-UA" sz="1100" dirty="0"/>
                      <a:t>16,9%</a:t>
                    </a:r>
                    <a:endParaRPr lang="uk-UA" dirty="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A-A49F-41D6-8A4D-62787A374D1F}"/>
                </c:ext>
                <c:ext xmlns:c15="http://schemas.microsoft.com/office/drawing/2012/chart" uri="{CE6537A1-D6FC-4f65-9D91-7224C49458BB}">
                  <c15:layout/>
                </c:ext>
              </c:extLst>
            </c:dLbl>
            <c:spPr>
              <a:noFill/>
              <a:ln>
                <a:noFill/>
              </a:ln>
              <a:effectLst/>
            </c:spPr>
            <c:txPr>
              <a:bodyPr/>
              <a:lstStyle/>
              <a:p>
                <a:pPr>
                  <a:defRPr sz="1100" b="1"/>
                </a:pPr>
                <a:endParaRPr lang="ru-RU"/>
              </a:p>
            </c:txPr>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Лист1!$A$2:$A$12</c:f>
              <c:strCache>
                <c:ptCount val="11"/>
                <c:pt idx="0">
                  <c:v>Organic waste</c:v>
                </c:pt>
                <c:pt idx="1">
                  <c:v>Green waste</c:v>
                </c:pt>
                <c:pt idx="2">
                  <c:v>Paper and cardboard</c:v>
                </c:pt>
                <c:pt idx="3">
                  <c:v>Composite materials</c:v>
                </c:pt>
                <c:pt idx="4">
                  <c:v>Textile</c:v>
                </c:pt>
                <c:pt idx="5">
                  <c:v>Sanitary textile materials</c:v>
                </c:pt>
                <c:pt idx="6">
                  <c:v>Polimers</c:v>
                </c:pt>
                <c:pt idx="7">
                  <c:v>Glass</c:v>
                </c:pt>
                <c:pt idx="8">
                  <c:v>Metals</c:v>
                </c:pt>
                <c:pt idx="9">
                  <c:v>Hazardous waste</c:v>
                </c:pt>
                <c:pt idx="10">
                  <c:v>Other </c:v>
                </c:pt>
              </c:strCache>
            </c:strRef>
          </c:cat>
          <c:val>
            <c:numRef>
              <c:f>Лист1!$B$2:$B$12</c:f>
              <c:numCache>
                <c:formatCode>0.0%</c:formatCode>
                <c:ptCount val="11"/>
                <c:pt idx="0">
                  <c:v>0.31000000000000033</c:v>
                </c:pt>
                <c:pt idx="1">
                  <c:v>7.0000000000000021E-2</c:v>
                </c:pt>
                <c:pt idx="2">
                  <c:v>5.3000000000000012E-2</c:v>
                </c:pt>
                <c:pt idx="3">
                  <c:v>1.4E-2</c:v>
                </c:pt>
                <c:pt idx="4">
                  <c:v>1.0999999999999998E-2</c:v>
                </c:pt>
                <c:pt idx="5">
                  <c:v>0.11</c:v>
                </c:pt>
                <c:pt idx="6">
                  <c:v>0.13</c:v>
                </c:pt>
                <c:pt idx="7">
                  <c:v>0.1</c:v>
                </c:pt>
                <c:pt idx="8">
                  <c:v>1.4999999999999998E-2</c:v>
                </c:pt>
                <c:pt idx="9">
                  <c:v>1.7999999999999999E-2</c:v>
                </c:pt>
                <c:pt idx="10">
                  <c:v>0.16900000000000001</c:v>
                </c:pt>
              </c:numCache>
            </c:numRef>
          </c:val>
          <c:extLst xmlns:c16r2="http://schemas.microsoft.com/office/drawing/2015/06/chart">
            <c:ext xmlns:c16="http://schemas.microsoft.com/office/drawing/2014/chart" uri="{C3380CC4-5D6E-409C-BE32-E72D297353CC}">
              <c16:uniqueId val="{0000000B-A49F-41D6-8A4D-62787A374D1F}"/>
            </c:ext>
          </c:extLst>
        </c:ser>
        <c:dLbls>
          <c:showLegendKey val="0"/>
          <c:showVal val="0"/>
          <c:showCatName val="0"/>
          <c:showSerName val="0"/>
          <c:showPercent val="0"/>
          <c:showBubbleSize val="0"/>
          <c:showLeaderLines val="1"/>
        </c:dLbls>
      </c:pie3DChart>
    </c:plotArea>
    <c:plotVisOnly val="1"/>
    <c:dispBlanksAs val="zero"/>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3" y="2130431"/>
            <a:ext cx="84201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3" y="3886200"/>
            <a:ext cx="693419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AC70268-0C85-4E80-83AA-0FB3C2A7E8F6}" type="datetimeFigureOut">
              <a:rPr lang="ru-RU" smtClean="0"/>
              <a:pPr/>
              <a:t>25.09.2021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3B7456-1812-4251-9755-44D865E82A2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AC70268-0C85-4E80-83AA-0FB3C2A7E8F6}" type="datetimeFigureOut">
              <a:rPr lang="ru-RU" smtClean="0"/>
              <a:pPr/>
              <a:t>25.09.2021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3B7456-1812-4251-9755-44D865E82A2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360827" y="274639"/>
            <a:ext cx="2904727"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44923" y="274639"/>
            <a:ext cx="8550805"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AC70268-0C85-4E80-83AA-0FB3C2A7E8F6}" type="datetimeFigureOut">
              <a:rPr lang="ru-RU" smtClean="0"/>
              <a:pPr/>
              <a:t>25.09.2021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3B7456-1812-4251-9755-44D865E82A2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AC70268-0C85-4E80-83AA-0FB3C2A7E8F6}" type="datetimeFigureOut">
              <a:rPr lang="ru-RU" smtClean="0"/>
              <a:pPr/>
              <a:t>25.09.2021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3B7456-1812-4251-9755-44D865E82A2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7" y="4406906"/>
            <a:ext cx="84201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2507"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AC70268-0C85-4E80-83AA-0FB3C2A7E8F6}" type="datetimeFigureOut">
              <a:rPr lang="ru-RU" smtClean="0"/>
              <a:pPr/>
              <a:t>25.09.2021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3B7456-1812-4251-9755-44D865E82A2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44926" y="1600204"/>
            <a:ext cx="572690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536929" y="1600204"/>
            <a:ext cx="572862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AC70268-0C85-4E80-83AA-0FB3C2A7E8F6}" type="datetimeFigureOut">
              <a:rPr lang="ru-RU" smtClean="0"/>
              <a:pPr/>
              <a:t>25.09.2021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3B7456-1812-4251-9755-44D865E82A2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3" y="274638"/>
            <a:ext cx="8915399"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87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5300" y="2174875"/>
            <a:ext cx="437687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AC70268-0C85-4E80-83AA-0FB3C2A7E8F6}" type="datetimeFigureOut">
              <a:rPr lang="ru-RU" smtClean="0"/>
              <a:pPr/>
              <a:t>25.09.2021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A3B7456-1812-4251-9755-44D865E82A2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AC70268-0C85-4E80-83AA-0FB3C2A7E8F6}" type="datetimeFigureOut">
              <a:rPr lang="ru-RU" smtClean="0"/>
              <a:pPr/>
              <a:t>25.09.2021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A3B7456-1812-4251-9755-44D865E82A2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AC70268-0C85-4E80-83AA-0FB3C2A7E8F6}" type="datetimeFigureOut">
              <a:rPr lang="ru-RU" smtClean="0"/>
              <a:pPr/>
              <a:t>25.09.2021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A3B7456-1812-4251-9755-44D865E82A2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2" y="273050"/>
            <a:ext cx="3259005"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872973"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2" y="1435102"/>
            <a:ext cx="325900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AC70268-0C85-4E80-83AA-0FB3C2A7E8F6}" type="datetimeFigureOut">
              <a:rPr lang="ru-RU" smtClean="0"/>
              <a:pPr/>
              <a:t>25.09.2021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3B7456-1812-4251-9755-44D865E82A2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6" y="4800600"/>
            <a:ext cx="5943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646"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941646"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AC70268-0C85-4E80-83AA-0FB3C2A7E8F6}" type="datetimeFigureOut">
              <a:rPr lang="ru-RU" smtClean="0"/>
              <a:pPr/>
              <a:t>25.09.2021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3B7456-1812-4251-9755-44D865E82A2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3" y="274638"/>
            <a:ext cx="8915399"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95303" y="1600204"/>
            <a:ext cx="8915399"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95300" y="6356356"/>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C70268-0C85-4E80-83AA-0FB3C2A7E8F6}" type="datetimeFigureOut">
              <a:rPr lang="ru-RU" smtClean="0"/>
              <a:pPr/>
              <a:t>25.09.2021</a:t>
            </a:fld>
            <a:endParaRPr lang="ru-RU"/>
          </a:p>
        </p:txBody>
      </p:sp>
      <p:sp>
        <p:nvSpPr>
          <p:cNvPr id="5" name="Нижний колонтитул 4"/>
          <p:cNvSpPr>
            <a:spLocks noGrp="1"/>
          </p:cNvSpPr>
          <p:nvPr>
            <p:ph type="ftr" sz="quarter" idx="3"/>
          </p:nvPr>
        </p:nvSpPr>
        <p:spPr>
          <a:xfrm>
            <a:off x="3384550" y="6356356"/>
            <a:ext cx="313690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099301" y="6356356"/>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B7456-1812-4251-9755-44D865E82A2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eur-lex.europa.eu/legal-content/EN/TXT/?uri=CELEX:01999L0031-20180704"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zakon.rada.gov.ua/laws/show/994_925"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Рисунок 5" descr="Depositphotos_1085534_L.jpg"/>
          <p:cNvPicPr>
            <a:picLocks noChangeAspect="1"/>
          </p:cNvPicPr>
          <p:nvPr/>
        </p:nvPicPr>
        <p:blipFill>
          <a:blip r:embed="rId2" cstate="print"/>
          <a:srcRect/>
          <a:stretch>
            <a:fillRect/>
          </a:stretch>
        </p:blipFill>
        <p:spPr bwMode="auto">
          <a:xfrm>
            <a:off x="0" y="0"/>
            <a:ext cx="9906000" cy="6858000"/>
          </a:xfrm>
          <a:prstGeom prst="rect">
            <a:avLst/>
          </a:prstGeom>
          <a:noFill/>
          <a:ln w="9525">
            <a:noFill/>
            <a:miter lim="800000"/>
            <a:headEnd/>
            <a:tailEnd/>
          </a:ln>
        </p:spPr>
      </p:pic>
      <p:sp>
        <p:nvSpPr>
          <p:cNvPr id="5" name="Rectangle 2"/>
          <p:cNvSpPr txBox="1">
            <a:spLocks noChangeArrowheads="1"/>
          </p:cNvSpPr>
          <p:nvPr/>
        </p:nvSpPr>
        <p:spPr>
          <a:xfrm>
            <a:off x="0" y="5013176"/>
            <a:ext cx="9906000" cy="1844824"/>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000" b="1" i="0" u="none" strike="noStrike" kern="1200" cap="none" spc="0" normalizeH="0" baseline="0" noProof="0" dirty="0" smtClean="0">
                <a:ln>
                  <a:noFill/>
                </a:ln>
                <a:solidFill>
                  <a:schemeClr val="bg1"/>
                </a:solidFill>
                <a:effectLst/>
                <a:uLnTx/>
                <a:uFillTx/>
                <a:latin typeface="Verdana" pitchFamily="34" charset="0"/>
                <a:ea typeface="+mj-ea"/>
                <a:cs typeface="+mj-cs"/>
              </a:rPr>
              <a:t>НОРМАТИВНЕ РЕГУЛЮВАННЯ СФЕРИ ПОВОДЖЕННЯ З ВІДХОДАМИ</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Grp="1" noChangeArrowheads="1"/>
          </p:cNvSpPr>
          <p:nvPr>
            <p:ph type="ctrTitle"/>
          </p:nvPr>
        </p:nvSpPr>
        <p:spPr bwMode="auto">
          <a:xfrm>
            <a:off x="344488" y="-2996"/>
            <a:ext cx="9289032" cy="1415772"/>
          </a:xfrm>
          <a:prstGeom prst="rect">
            <a:avLst/>
          </a:prstGeom>
          <a:noFill/>
          <a:ln w="9525">
            <a:noFill/>
            <a:miter lim="800000"/>
            <a:headEnd/>
            <a:tailEnd/>
          </a:ln>
        </p:spPr>
        <p:txBody>
          <a:bodyPr wrap="square" lIns="0" tIns="0" rIns="0" bIns="0">
            <a:spAutoFit/>
          </a:bodyPr>
          <a:lstStyle/>
          <a:p>
            <a:pPr algn="l">
              <a:buSzPct val="100000"/>
            </a:pPr>
            <a:r>
              <a:rPr lang="uk-UA" altLang="en-US" sz="2400" b="1" cap="none" dirty="0" smtClean="0">
                <a:solidFill>
                  <a:srgbClr val="009DE0"/>
                </a:solidFill>
                <a:latin typeface="Verdana" pitchFamily="34" charset="0"/>
                <a:ea typeface="ＭＳ Ｐゴシック" pitchFamily="34" charset="-128"/>
              </a:rPr>
              <a:t>1. </a:t>
            </a:r>
            <a:r>
              <a:rPr lang="en-US" altLang="en-US" sz="2400" b="1" cap="none" dirty="0" smtClean="0">
                <a:solidFill>
                  <a:srgbClr val="009DE0"/>
                </a:solidFill>
                <a:latin typeface="Verdana" pitchFamily="34" charset="0"/>
                <a:ea typeface="ＭＳ Ｐゴシック" pitchFamily="34" charset="-128"/>
              </a:rPr>
              <a:t>ПОЛІТИК</a:t>
            </a:r>
            <a:r>
              <a:rPr lang="uk-UA" altLang="en-US" sz="2400" b="1" cap="none" dirty="0" smtClean="0">
                <a:solidFill>
                  <a:srgbClr val="009DE0"/>
                </a:solidFill>
                <a:latin typeface="Verdana" pitchFamily="34" charset="0"/>
                <a:ea typeface="ＭＳ Ｐゴシック" pitchFamily="34" charset="-128"/>
              </a:rPr>
              <a:t>А ЄС В СФЕРІ ПОВОДЖЕННЯ З ВІДХОДАМИ</a:t>
            </a:r>
            <a:r>
              <a:rPr lang="en-US" altLang="en-US" sz="2400" b="1" cap="none" dirty="0" smtClean="0">
                <a:solidFill>
                  <a:srgbClr val="009DE0"/>
                </a:solidFill>
                <a:latin typeface="Verdana" pitchFamily="34" charset="0"/>
                <a:ea typeface="ＭＳ Ｐゴシック" pitchFamily="34" charset="-128"/>
              </a:rPr>
              <a:t>  </a:t>
            </a:r>
            <a:r>
              <a:rPr lang="uk-UA" altLang="en-US" sz="2400" b="1" cap="none" dirty="0" smtClean="0">
                <a:solidFill>
                  <a:srgbClr val="009DE0"/>
                </a:solidFill>
                <a:latin typeface="Verdana" pitchFamily="34" charset="0"/>
                <a:ea typeface="ＭＳ Ｐゴシック" pitchFamily="34" charset="-128"/>
              </a:rPr>
              <a:t/>
            </a:r>
            <a:br>
              <a:rPr lang="uk-UA" altLang="en-US" sz="2400" b="1" cap="none" dirty="0" smtClean="0">
                <a:solidFill>
                  <a:srgbClr val="009DE0"/>
                </a:solidFill>
                <a:latin typeface="Verdana" pitchFamily="34" charset="0"/>
                <a:ea typeface="ＭＳ Ｐゴシック" pitchFamily="34" charset="-128"/>
              </a:rPr>
            </a:br>
            <a:r>
              <a:rPr lang="en-US" altLang="en-US" sz="2400" cap="none" dirty="0" smtClean="0">
                <a:solidFill>
                  <a:srgbClr val="009DE0"/>
                </a:solidFill>
                <a:latin typeface="Verdana" pitchFamily="34" charset="0"/>
                <a:ea typeface="ＭＳ Ｐゴシック" pitchFamily="34" charset="-128"/>
              </a:rPr>
              <a:t/>
            </a:r>
            <a:br>
              <a:rPr lang="en-US" altLang="en-US" sz="2400" cap="none" dirty="0" smtClean="0">
                <a:solidFill>
                  <a:srgbClr val="009DE0"/>
                </a:solidFill>
                <a:latin typeface="Verdana" pitchFamily="34" charset="0"/>
                <a:ea typeface="ＭＳ Ｐゴシック" pitchFamily="34" charset="-128"/>
              </a:rPr>
            </a:br>
            <a:r>
              <a:rPr lang="uk-UA" altLang="en-US" sz="2000" b="1" dirty="0" smtClean="0">
                <a:solidFill>
                  <a:srgbClr val="009DE0"/>
                </a:solidFill>
                <a:latin typeface="Verdana" pitchFamily="34" charset="0"/>
                <a:ea typeface="ＭＳ Ｐゴシック" pitchFamily="34" charset="-128"/>
              </a:rPr>
              <a:t>ДИРЕКТИВА 1999/31/ЄС “ПРО ЗАХОРОНЕННЯ ВІДХОДІВ” (</a:t>
            </a:r>
            <a:r>
              <a:rPr lang="en-US" altLang="en-US" sz="2000" b="1" dirty="0" smtClean="0">
                <a:solidFill>
                  <a:srgbClr val="009DE0"/>
                </a:solidFill>
                <a:latin typeface="Verdana" pitchFamily="34" charset="0"/>
                <a:ea typeface="ＭＳ Ｐゴシック" pitchFamily="34" charset="-128"/>
              </a:rPr>
              <a:t>5</a:t>
            </a:r>
            <a:r>
              <a:rPr lang="uk-UA" altLang="en-US" sz="2000" b="1" dirty="0" smtClean="0">
                <a:solidFill>
                  <a:srgbClr val="009DE0"/>
                </a:solidFill>
                <a:latin typeface="Verdana" pitchFamily="34" charset="0"/>
                <a:ea typeface="ＭＳ Ｐゴシック" pitchFamily="34" charset="-128"/>
              </a:rPr>
              <a:t>)</a:t>
            </a:r>
            <a:endParaRPr lang="en-US" altLang="en-US" sz="2000" b="1" dirty="0">
              <a:solidFill>
                <a:srgbClr val="000000"/>
              </a:solidFill>
            </a:endParaRPr>
          </a:p>
        </p:txBody>
      </p:sp>
      <p:sp>
        <p:nvSpPr>
          <p:cNvPr id="5" name="Подзаголовок 2"/>
          <p:cNvSpPr>
            <a:spLocks noGrp="1"/>
          </p:cNvSpPr>
          <p:nvPr>
            <p:ph type="subTitle" idx="1"/>
          </p:nvPr>
        </p:nvSpPr>
        <p:spPr>
          <a:xfrm>
            <a:off x="583600" y="1412776"/>
            <a:ext cx="8678944" cy="5184576"/>
          </a:xfrm>
        </p:spPr>
        <p:txBody>
          <a:bodyPr>
            <a:normAutofit/>
          </a:bodyPr>
          <a:lstStyle/>
          <a:p>
            <a:pPr algn="just">
              <a:buFont typeface="Arial" pitchFamily="34" charset="0"/>
              <a:buChar char="•"/>
            </a:pPr>
            <a:endParaRPr lang="ru-RU" sz="1800" dirty="0" smtClean="0"/>
          </a:p>
          <a:p>
            <a:pPr algn="just">
              <a:buFont typeface="Arial" pitchFamily="34" charset="0"/>
              <a:buChar char="•"/>
            </a:pPr>
            <a:endParaRPr lang="uk-UA" altLang="en-US" sz="1800" dirty="0" smtClean="0">
              <a:solidFill>
                <a:schemeClr val="tx1"/>
              </a:solidFill>
              <a:latin typeface="Verdana" pitchFamily="34" charset="0"/>
              <a:ea typeface="ＭＳ Ｐゴシック" pitchFamily="34" charset="-128"/>
            </a:endParaRPr>
          </a:p>
          <a:p>
            <a:pPr algn="just"/>
            <a:endParaRPr lang="uk-UA" altLang="en-US" sz="1800" dirty="0" smtClean="0">
              <a:solidFill>
                <a:srgbClr val="000000"/>
              </a:solidFill>
              <a:latin typeface="Verdana" pitchFamily="34" charset="0"/>
              <a:ea typeface="ＭＳ Ｐゴシック" pitchFamily="34" charset="-128"/>
            </a:endParaRPr>
          </a:p>
          <a:p>
            <a:pPr algn="just">
              <a:buFont typeface="Arial" pitchFamily="34" charset="0"/>
              <a:buChar char="•"/>
            </a:pPr>
            <a:endParaRPr lang="uk-UA" altLang="en-US" sz="1800" dirty="0" smtClean="0">
              <a:solidFill>
                <a:srgbClr val="000000"/>
              </a:solidFill>
              <a:latin typeface="Verdana" pitchFamily="34" charset="0"/>
              <a:ea typeface="ＭＳ Ｐゴシック" pitchFamily="34" charset="-128"/>
            </a:endParaRPr>
          </a:p>
        </p:txBody>
      </p:sp>
      <p:sp>
        <p:nvSpPr>
          <p:cNvPr id="4" name="Content Placeholder 2"/>
          <p:cNvSpPr txBox="1">
            <a:spLocks/>
          </p:cNvSpPr>
          <p:nvPr/>
        </p:nvSpPr>
        <p:spPr>
          <a:xfrm>
            <a:off x="637352" y="1630363"/>
            <a:ext cx="8776449" cy="4822973"/>
          </a:xfrm>
          <a:prstGeom prst="rect">
            <a:avLst/>
          </a:prstGeom>
        </p:spPr>
        <p:txBody>
          <a:bodyPr vert="horz" lIns="91440" tIns="45720" rIns="91440" bIns="45720" rtlCol="0">
            <a:normAutofit fontScale="40000" lnSpcReduction="20000"/>
          </a:bodyPr>
          <a:lstStyle/>
          <a:p>
            <a:pPr>
              <a:lnSpc>
                <a:spcPct val="134000"/>
              </a:lnSpc>
              <a:buFont typeface="Arial" pitchFamily="34" charset="0"/>
              <a:buChar char="•"/>
            </a:pPr>
            <a:r>
              <a:rPr lang="uk-UA" altLang="en-US" sz="2100" b="1" dirty="0" smtClean="0">
                <a:solidFill>
                  <a:srgbClr val="000000"/>
                </a:solidFill>
                <a:latin typeface="Verdana" pitchFamily="34" charset="0"/>
                <a:ea typeface="ＭＳ Ｐゴシック" pitchFamily="34" charset="-128"/>
              </a:rPr>
              <a:t> </a:t>
            </a:r>
            <a:r>
              <a:rPr lang="uk-UA" altLang="en-US" sz="2900" b="1" dirty="0" smtClean="0">
                <a:solidFill>
                  <a:srgbClr val="000000"/>
                </a:solidFill>
                <a:latin typeface="Verdana" pitchFamily="34" charset="0"/>
                <a:ea typeface="ＭＳ Ｐゴシック" pitchFamily="34" charset="-128"/>
              </a:rPr>
              <a:t>Стратегія скорочення обсягу захоронення побутових відходів, що біологічно розкладаються, </a:t>
            </a:r>
            <a:r>
              <a:rPr lang="uk-UA" altLang="en-US" sz="2900" dirty="0" smtClean="0">
                <a:solidFill>
                  <a:srgbClr val="000000"/>
                </a:solidFill>
                <a:latin typeface="Verdana" pitchFamily="34" charset="0"/>
                <a:ea typeface="ＭＳ Ｐゴシック" pitchFamily="34" charset="-128"/>
              </a:rPr>
              <a:t>зокрема, шляхом перероблення, компостування, виробництва біогазу або матеріалів/утилізації енергії;</a:t>
            </a:r>
          </a:p>
          <a:p>
            <a:pPr>
              <a:lnSpc>
                <a:spcPct val="134000"/>
              </a:lnSpc>
              <a:buFont typeface="Arial" pitchFamily="34" charset="0"/>
              <a:buChar char="•"/>
            </a:pPr>
            <a:endParaRPr lang="uk-UA" altLang="en-US" sz="2900" dirty="0" smtClean="0">
              <a:solidFill>
                <a:srgbClr val="000000"/>
              </a:solidFill>
              <a:latin typeface="Verdana" pitchFamily="34" charset="0"/>
              <a:ea typeface="ＭＳ Ｐゴシック" pitchFamily="34" charset="-128"/>
            </a:endParaRPr>
          </a:p>
          <a:p>
            <a:pPr>
              <a:lnSpc>
                <a:spcPct val="134000"/>
              </a:lnSpc>
              <a:buFont typeface="Arial" pitchFamily="34" charset="0"/>
              <a:buChar char="•"/>
            </a:pPr>
            <a:r>
              <a:rPr lang="uk-UA" altLang="en-US" sz="2900" dirty="0" smtClean="0">
                <a:solidFill>
                  <a:srgbClr val="000000"/>
                </a:solidFill>
                <a:latin typeface="Verdana" pitchFamily="34" charset="0"/>
                <a:ea typeface="ＭＳ Ｐゴシック" pitchFamily="34" charset="-128"/>
              </a:rPr>
              <a:t> Існуючі полігони не можуть продовжувати функціонувати, доки не відповідатимуть положенням Директиви;</a:t>
            </a:r>
          </a:p>
          <a:p>
            <a:pPr>
              <a:lnSpc>
                <a:spcPct val="134000"/>
              </a:lnSpc>
              <a:buFont typeface="Arial" pitchFamily="34" charset="0"/>
              <a:buChar char="•"/>
            </a:pPr>
            <a:endParaRPr lang="uk-UA" altLang="en-US" sz="2900" dirty="0" smtClean="0">
              <a:solidFill>
                <a:srgbClr val="000000"/>
              </a:solidFill>
              <a:latin typeface="Verdana" pitchFamily="34" charset="0"/>
              <a:ea typeface="ＭＳ Ｐゴシック" pitchFamily="34" charset="-128"/>
            </a:endParaRPr>
          </a:p>
          <a:p>
            <a:pPr>
              <a:lnSpc>
                <a:spcPct val="134000"/>
              </a:lnSpc>
              <a:buFont typeface="Arial" pitchFamily="34" charset="0"/>
              <a:buChar char="•"/>
            </a:pPr>
            <a:r>
              <a:rPr lang="uk-UA" altLang="en-US" sz="2900" dirty="0" smtClean="0">
                <a:solidFill>
                  <a:srgbClr val="000000"/>
                </a:solidFill>
                <a:latin typeface="Verdana" pitchFamily="34" charset="0"/>
                <a:ea typeface="ＭＳ Ｐゴシック" pitchFamily="34" charset="-128"/>
              </a:rPr>
              <a:t> Стаття 12 - вимагає проведення оператором моніторингу на етапі експлуатації полігону;</a:t>
            </a:r>
          </a:p>
          <a:p>
            <a:pPr>
              <a:lnSpc>
                <a:spcPct val="134000"/>
              </a:lnSpc>
              <a:buFont typeface="Arial" pitchFamily="34" charset="0"/>
              <a:buChar char="•"/>
            </a:pPr>
            <a:endParaRPr lang="uk-UA" altLang="en-US" sz="2900" dirty="0" smtClean="0">
              <a:solidFill>
                <a:srgbClr val="000000"/>
              </a:solidFill>
              <a:latin typeface="Verdana" pitchFamily="34" charset="0"/>
              <a:ea typeface="ＭＳ Ｐゴシック" pitchFamily="34" charset="-128"/>
            </a:endParaRPr>
          </a:p>
          <a:p>
            <a:pPr>
              <a:lnSpc>
                <a:spcPct val="134000"/>
              </a:lnSpc>
              <a:buFont typeface="Arial" pitchFamily="34" charset="0"/>
              <a:buChar char="•"/>
            </a:pPr>
            <a:r>
              <a:rPr lang="uk-UA" altLang="en-US" sz="2900" dirty="0" smtClean="0">
                <a:solidFill>
                  <a:srgbClr val="000000"/>
                </a:solidFill>
                <a:latin typeface="Verdana" pitchFamily="34" charset="0"/>
                <a:ea typeface="ＭＳ Ｐゴシック" pitchFamily="34" charset="-128"/>
              </a:rPr>
              <a:t> Стаття 13 - встановлює процедури закриття та подальшого догляду після закриття, в тому числі технічне обслуговування та моніторинг, що проводяться операторами протягом періоду, встановленого компетентним органом з огляду на термін, протягом якого полігон може становити небезпеку;</a:t>
            </a:r>
          </a:p>
          <a:p>
            <a:pPr>
              <a:lnSpc>
                <a:spcPct val="134000"/>
              </a:lnSpc>
              <a:buFont typeface="Arial" pitchFamily="34" charset="0"/>
              <a:buChar char="•"/>
            </a:pPr>
            <a:endParaRPr lang="uk-UA" altLang="en-US" sz="2900" dirty="0" smtClean="0">
              <a:solidFill>
                <a:srgbClr val="000000"/>
              </a:solidFill>
              <a:latin typeface="Verdana" pitchFamily="34" charset="0"/>
              <a:ea typeface="ＭＳ Ｐゴシック" pitchFamily="34" charset="-128"/>
            </a:endParaRPr>
          </a:p>
          <a:p>
            <a:pPr>
              <a:lnSpc>
                <a:spcPct val="134000"/>
              </a:lnSpc>
              <a:buFont typeface="Arial" pitchFamily="34" charset="0"/>
              <a:buChar char="•"/>
            </a:pPr>
            <a:r>
              <a:rPr lang="uk-UA" altLang="en-US" sz="2900" dirty="0" smtClean="0">
                <a:solidFill>
                  <a:srgbClr val="000000"/>
                </a:solidFill>
                <a:latin typeface="Verdana" pitchFamily="34" charset="0"/>
                <a:ea typeface="ＭＳ Ｐゴシック" pitchFamily="34" charset="-128"/>
              </a:rPr>
              <a:t> Додаток III містить детальний опис процедур контролю та моніторингу як на етапі експлуатації, так і подальшого догляду після закриття полігону;</a:t>
            </a:r>
          </a:p>
          <a:p>
            <a:pPr>
              <a:lnSpc>
                <a:spcPct val="134000"/>
              </a:lnSpc>
              <a:buFont typeface="Arial" pitchFamily="34" charset="0"/>
              <a:buChar char="•"/>
            </a:pPr>
            <a:endParaRPr lang="uk-UA" altLang="en-US" sz="2900" dirty="0" smtClean="0">
              <a:solidFill>
                <a:srgbClr val="000000"/>
              </a:solidFill>
              <a:latin typeface="Verdana" pitchFamily="34" charset="0"/>
              <a:ea typeface="ＭＳ Ｐゴシック" pitchFamily="34" charset="-128"/>
            </a:endParaRPr>
          </a:p>
          <a:p>
            <a:pPr>
              <a:lnSpc>
                <a:spcPct val="134000"/>
              </a:lnSpc>
              <a:buFont typeface="Arial" pitchFamily="34" charset="0"/>
              <a:buChar char="•"/>
            </a:pPr>
            <a:r>
              <a:rPr lang="uk-UA" altLang="en-US" sz="2900" dirty="0" smtClean="0">
                <a:solidFill>
                  <a:srgbClr val="000000"/>
                </a:solidFill>
                <a:latin typeface="Verdana" pitchFamily="34" charset="0"/>
                <a:ea typeface="ＭＳ Ｐゴシック" pitchFamily="34" charset="-128"/>
              </a:rPr>
              <a:t> Стаття 10 - вимагає, щоб </a:t>
            </a:r>
            <a:r>
              <a:rPr lang="uk-UA" altLang="en-US" sz="2900" b="1" dirty="0" smtClean="0">
                <a:solidFill>
                  <a:srgbClr val="000000"/>
                </a:solidFill>
                <a:latin typeface="Verdana" pitchFamily="34" charset="0"/>
                <a:ea typeface="ＭＳ Ｐゴシック" pitchFamily="34" charset="-128"/>
              </a:rPr>
              <a:t>всі витрати, що стосуються полігону покривалися за рахунок плати за захоронення,</a:t>
            </a:r>
            <a:r>
              <a:rPr lang="uk-UA" altLang="en-US" sz="2900" dirty="0" smtClean="0">
                <a:solidFill>
                  <a:srgbClr val="000000"/>
                </a:solidFill>
                <a:latin typeface="Verdana" pitchFamily="34" charset="0"/>
                <a:ea typeface="ＭＳ Ｐゴシック" pitchFamily="34" charset="-128"/>
              </a:rPr>
              <a:t> зокрема, витрати на:</a:t>
            </a:r>
          </a:p>
          <a:p>
            <a:pPr>
              <a:lnSpc>
                <a:spcPct val="140000"/>
              </a:lnSpc>
            </a:pPr>
            <a:endParaRPr lang="uk-UA" altLang="en-US" dirty="0" smtClean="0">
              <a:solidFill>
                <a:srgbClr val="000000"/>
              </a:solidFill>
              <a:latin typeface="Verdana" pitchFamily="34" charset="0"/>
              <a:ea typeface="ＭＳ Ｐゴシック" pitchFamily="34" charset="-128"/>
            </a:endParaRPr>
          </a:p>
          <a:p>
            <a:pPr lvl="1">
              <a:spcAft>
                <a:spcPct val="0"/>
              </a:spcAft>
            </a:pPr>
            <a:r>
              <a:rPr lang="uk-UA" altLang="en-US" sz="2500" dirty="0" smtClean="0">
                <a:solidFill>
                  <a:srgbClr val="000000"/>
                </a:solidFill>
                <a:latin typeface="Verdana" pitchFamily="34" charset="0"/>
                <a:ea typeface="ＭＳ Ｐゴシック" pitchFamily="34" charset="-128"/>
              </a:rPr>
              <a:t>- будівництво й облаштування; </a:t>
            </a:r>
          </a:p>
          <a:p>
            <a:pPr lvl="1">
              <a:spcAft>
                <a:spcPct val="0"/>
              </a:spcAft>
            </a:pPr>
            <a:r>
              <a:rPr lang="uk-UA" altLang="en-US" sz="2500" dirty="0" smtClean="0">
                <a:solidFill>
                  <a:srgbClr val="000000"/>
                </a:solidFill>
                <a:latin typeface="Verdana" pitchFamily="34" charset="0"/>
                <a:ea typeface="ＭＳ Ｐゴシック" pitchFamily="34" charset="-128"/>
              </a:rPr>
              <a:t>- експлуатацію; </a:t>
            </a:r>
          </a:p>
          <a:p>
            <a:pPr lvl="1">
              <a:spcAft>
                <a:spcPct val="0"/>
              </a:spcAft>
            </a:pPr>
            <a:r>
              <a:rPr lang="uk-UA" altLang="en-US" sz="2500" dirty="0" smtClean="0">
                <a:solidFill>
                  <a:srgbClr val="000000"/>
                </a:solidFill>
                <a:latin typeface="Verdana" pitchFamily="34" charset="0"/>
                <a:ea typeface="ＭＳ Ｐゴシック" pitchFamily="34" charset="-128"/>
              </a:rPr>
              <a:t>- фінансові гарантії; та </a:t>
            </a:r>
          </a:p>
          <a:p>
            <a:pPr lvl="1">
              <a:spcAft>
                <a:spcPct val="0"/>
              </a:spcAft>
            </a:pPr>
            <a:r>
              <a:rPr lang="uk-UA" altLang="en-US" sz="2500" dirty="0" smtClean="0">
                <a:solidFill>
                  <a:srgbClr val="000000"/>
                </a:solidFill>
                <a:latin typeface="Verdana" pitchFamily="34" charset="0"/>
                <a:ea typeface="ＭＳ Ｐゴシック" pitchFamily="34" charset="-128"/>
              </a:rPr>
              <a:t>- прогнозовані витрати на закриття та подальший догляд за полігоном протягом періоду не менше 30 років.</a:t>
            </a:r>
          </a:p>
          <a:p>
            <a:endParaRPr kumimoji="0" lang="uk-UA" altLang="en-US" sz="2500" b="0" i="0" u="none" strike="noStrike" kern="1200" cap="none" spc="0" normalizeH="0" baseline="0" noProof="0" dirty="0" smtClean="0">
              <a:ln>
                <a:noFill/>
              </a:ln>
              <a:solidFill>
                <a:srgbClr val="000000"/>
              </a:solidFill>
              <a:effectLst/>
              <a:uLnTx/>
              <a:uFillTx/>
              <a:latin typeface="Verdana" pitchFamily="34" charset="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Grp="1" noChangeArrowheads="1"/>
          </p:cNvSpPr>
          <p:nvPr>
            <p:ph type="ctrTitle"/>
          </p:nvPr>
        </p:nvSpPr>
        <p:spPr bwMode="auto">
          <a:xfrm>
            <a:off x="523745" y="-9966"/>
            <a:ext cx="8798654" cy="2646878"/>
          </a:xfrm>
          <a:prstGeom prst="rect">
            <a:avLst/>
          </a:prstGeom>
          <a:noFill/>
          <a:ln w="9525">
            <a:noFill/>
            <a:miter lim="800000"/>
            <a:headEnd/>
            <a:tailEnd/>
          </a:ln>
        </p:spPr>
        <p:txBody>
          <a:bodyPr wrap="square" lIns="0" tIns="0" rIns="0" bIns="0">
            <a:spAutoFit/>
          </a:bodyPr>
          <a:lstStyle/>
          <a:p>
            <a:pPr algn="l">
              <a:buSzPct val="100000"/>
            </a:pPr>
            <a:r>
              <a:rPr lang="uk-UA" altLang="en-US" sz="2400" b="1" cap="none" dirty="0" smtClean="0">
                <a:solidFill>
                  <a:srgbClr val="009DE0"/>
                </a:solidFill>
                <a:latin typeface="Verdana" pitchFamily="34" charset="0"/>
                <a:ea typeface="ＭＳ Ｐゴシック" pitchFamily="34" charset="-128"/>
              </a:rPr>
              <a:t>1. </a:t>
            </a:r>
            <a:r>
              <a:rPr lang="en-US" altLang="en-US" sz="2400" b="1" cap="none" dirty="0" smtClean="0">
                <a:solidFill>
                  <a:srgbClr val="009DE0"/>
                </a:solidFill>
                <a:latin typeface="Verdana" pitchFamily="34" charset="0"/>
                <a:ea typeface="ＭＳ Ｐゴシック" pitchFamily="34" charset="-128"/>
              </a:rPr>
              <a:t>ПОЛІТИК</a:t>
            </a:r>
            <a:r>
              <a:rPr lang="uk-UA" altLang="en-US" sz="2400" b="1" cap="none" dirty="0" smtClean="0">
                <a:solidFill>
                  <a:srgbClr val="009DE0"/>
                </a:solidFill>
                <a:latin typeface="Verdana" pitchFamily="34" charset="0"/>
                <a:ea typeface="ＭＳ Ｐゴシック" pitchFamily="34" charset="-128"/>
              </a:rPr>
              <a:t>А ЄС В СФЕРІ ПОВОДЖЕННЯ З ВІДХОДАМИ</a:t>
            </a:r>
            <a:r>
              <a:rPr lang="en-US" altLang="en-US" sz="2400" b="1" cap="none" dirty="0" smtClean="0">
                <a:solidFill>
                  <a:srgbClr val="009DE0"/>
                </a:solidFill>
                <a:latin typeface="Verdana" pitchFamily="34" charset="0"/>
                <a:ea typeface="ＭＳ Ｐゴシック" pitchFamily="34" charset="-128"/>
              </a:rPr>
              <a:t>  </a:t>
            </a:r>
            <a:r>
              <a:rPr lang="uk-UA" altLang="en-US" sz="2400" b="1" cap="none" dirty="0" smtClean="0">
                <a:solidFill>
                  <a:srgbClr val="009DE0"/>
                </a:solidFill>
                <a:latin typeface="Verdana" pitchFamily="34" charset="0"/>
                <a:ea typeface="ＭＳ Ｐゴシック" pitchFamily="34" charset="-128"/>
              </a:rPr>
              <a:t/>
            </a:r>
            <a:br>
              <a:rPr lang="uk-UA" altLang="en-US" sz="2400" b="1" cap="none" dirty="0" smtClean="0">
                <a:solidFill>
                  <a:srgbClr val="009DE0"/>
                </a:solidFill>
                <a:latin typeface="Verdana" pitchFamily="34" charset="0"/>
                <a:ea typeface="ＭＳ Ｐゴシック" pitchFamily="34" charset="-128"/>
              </a:rPr>
            </a:br>
            <a:r>
              <a:rPr lang="en-US" altLang="en-US" sz="2400" cap="none" dirty="0" smtClean="0">
                <a:solidFill>
                  <a:srgbClr val="009DE0"/>
                </a:solidFill>
                <a:latin typeface="Verdana" pitchFamily="34" charset="0"/>
                <a:ea typeface="ＭＳ Ｐゴシック" pitchFamily="34" charset="-128"/>
              </a:rPr>
              <a:t/>
            </a:r>
            <a:br>
              <a:rPr lang="en-US" altLang="en-US" sz="2400" cap="none" dirty="0" smtClean="0">
                <a:solidFill>
                  <a:srgbClr val="009DE0"/>
                </a:solidFill>
                <a:latin typeface="Verdana" pitchFamily="34" charset="0"/>
                <a:ea typeface="ＭＳ Ｐゴシック" pitchFamily="34" charset="-128"/>
              </a:rPr>
            </a:br>
            <a:r>
              <a:rPr lang="uk-UA" altLang="en-US" sz="2000" b="1" dirty="0" smtClean="0">
                <a:solidFill>
                  <a:srgbClr val="009DE0"/>
                </a:solidFill>
                <a:latin typeface="Verdana" pitchFamily="34" charset="0"/>
                <a:ea typeface="ＭＳ Ｐゴシック" pitchFamily="34" charset="-128"/>
              </a:rPr>
              <a:t>ДИРЕКТИВА 94/62/ЄС “ПРО УПАКОВКА ТА ВІДХОДИ УПАКОВКИ”, ДИРЕКТИВА 2006/66/ЄС “ПРО БАТАРЕЙКИ Й АКУМУЛЯТОРИ ТА ВІДХОДИ БАТАРЕЙОК І АКАМУЛЯТОРОВ”, ДИРЕКТИВА 2012/19,ЄС “ПРО ВІДХОДИ ЕЛЕКТРОННОГО ТА ЕЛЕКТРИЧНОГО ОБЛАДНАННЯ”</a:t>
            </a:r>
            <a:endParaRPr lang="en-US" altLang="en-US" sz="2000" b="1" dirty="0">
              <a:solidFill>
                <a:srgbClr val="000000"/>
              </a:solidFill>
            </a:endParaRPr>
          </a:p>
        </p:txBody>
      </p:sp>
      <p:sp>
        <p:nvSpPr>
          <p:cNvPr id="5" name="Подзаголовок 2"/>
          <p:cNvSpPr>
            <a:spLocks noGrp="1"/>
          </p:cNvSpPr>
          <p:nvPr>
            <p:ph type="subTitle" idx="1"/>
          </p:nvPr>
        </p:nvSpPr>
        <p:spPr>
          <a:xfrm>
            <a:off x="583600" y="2132856"/>
            <a:ext cx="8678944" cy="4464496"/>
          </a:xfrm>
        </p:spPr>
        <p:txBody>
          <a:bodyPr>
            <a:normAutofit/>
          </a:bodyPr>
          <a:lstStyle/>
          <a:p>
            <a:pPr algn="just">
              <a:buFont typeface="Arial" pitchFamily="34" charset="0"/>
              <a:buChar char="•"/>
            </a:pPr>
            <a:endParaRPr lang="ru-RU" sz="1800" dirty="0" smtClean="0"/>
          </a:p>
          <a:p>
            <a:pPr algn="just">
              <a:buFont typeface="Arial" pitchFamily="34" charset="0"/>
              <a:buChar char="•"/>
            </a:pPr>
            <a:endParaRPr lang="uk-UA" altLang="en-US" sz="1800" dirty="0" smtClean="0">
              <a:solidFill>
                <a:schemeClr val="tx1"/>
              </a:solidFill>
              <a:latin typeface="Verdana" pitchFamily="34" charset="0"/>
              <a:ea typeface="ＭＳ Ｐゴシック" pitchFamily="34" charset="-128"/>
            </a:endParaRPr>
          </a:p>
          <a:p>
            <a:pPr algn="just"/>
            <a:endParaRPr lang="uk-UA" altLang="en-US" sz="1800" dirty="0" smtClean="0">
              <a:solidFill>
                <a:srgbClr val="000000"/>
              </a:solidFill>
              <a:latin typeface="Verdana" pitchFamily="34" charset="0"/>
              <a:ea typeface="ＭＳ Ｐゴシック" pitchFamily="34" charset="-128"/>
            </a:endParaRPr>
          </a:p>
          <a:p>
            <a:pPr algn="just">
              <a:buFont typeface="Arial" pitchFamily="34" charset="0"/>
              <a:buChar char="•"/>
            </a:pPr>
            <a:endParaRPr lang="uk-UA" altLang="en-US" sz="1800" dirty="0" smtClean="0">
              <a:solidFill>
                <a:srgbClr val="000000"/>
              </a:solidFill>
              <a:latin typeface="Verdana" pitchFamily="34" charset="0"/>
              <a:ea typeface="ＭＳ Ｐゴシック" pitchFamily="34" charset="-128"/>
            </a:endParaRPr>
          </a:p>
        </p:txBody>
      </p:sp>
      <p:sp>
        <p:nvSpPr>
          <p:cNvPr id="4" name="Content Placeholder 2"/>
          <p:cNvSpPr txBox="1">
            <a:spLocks/>
          </p:cNvSpPr>
          <p:nvPr/>
        </p:nvSpPr>
        <p:spPr>
          <a:xfrm>
            <a:off x="637352" y="2420888"/>
            <a:ext cx="8776449" cy="4032447"/>
          </a:xfrm>
          <a:prstGeom prst="rect">
            <a:avLst/>
          </a:prstGeom>
        </p:spPr>
        <p:txBody>
          <a:bodyPr vert="horz" lIns="91440" tIns="45720" rIns="91440" bIns="45720" rtlCol="0">
            <a:normAutofit/>
          </a:bodyPr>
          <a:lstStyle/>
          <a:p>
            <a:pPr lvl="0"/>
            <a:r>
              <a:rPr lang="uk-UA" altLang="en-US" sz="3100" b="1" dirty="0" smtClean="0">
                <a:solidFill>
                  <a:srgbClr val="000000"/>
                </a:solidFill>
                <a:latin typeface="Verdana" pitchFamily="34" charset="0"/>
                <a:ea typeface="ＭＳ Ｐゴシック" pitchFamily="34" charset="-128"/>
              </a:rPr>
              <a:t> </a:t>
            </a:r>
            <a:r>
              <a:rPr lang="uk-UA" altLang="en-US" sz="2000" b="1" dirty="0" smtClean="0">
                <a:latin typeface="Verdana" pitchFamily="34" charset="0"/>
                <a:ea typeface="Verdana" pitchFamily="34" charset="0"/>
                <a:cs typeface="Verdana" pitchFamily="34" charset="0"/>
              </a:rPr>
              <a:t>ДИРЕКТИВИ</a:t>
            </a:r>
            <a:r>
              <a:rPr lang="uk-UA" altLang="en-US" sz="2000" b="1" dirty="0" smtClean="0">
                <a:latin typeface="Verdana" pitchFamily="34" charset="0"/>
                <a:ea typeface="Verdana" pitchFamily="34" charset="0"/>
                <a:cs typeface="Verdana" pitchFamily="34" charset="0"/>
              </a:rPr>
              <a:t>:</a:t>
            </a:r>
          </a:p>
          <a:p>
            <a:pPr lvl="0"/>
            <a:endParaRPr lang="ru-RU" sz="2000" b="1" dirty="0" smtClean="0">
              <a:latin typeface="Verdana" pitchFamily="34" charset="0"/>
              <a:ea typeface="Verdana" pitchFamily="34" charset="0"/>
              <a:cs typeface="Verdana" pitchFamily="34" charset="0"/>
            </a:endParaRPr>
          </a:p>
          <a:p>
            <a:pPr lvl="0">
              <a:buFont typeface="Arial" pitchFamily="34" charset="0"/>
              <a:buChar char="•"/>
            </a:pPr>
            <a:r>
              <a:rPr lang="uk-UA" sz="1600" dirty="0" smtClean="0">
                <a:latin typeface="Verdana" pitchFamily="34" charset="0"/>
                <a:ea typeface="Verdana" pitchFamily="34" charset="0"/>
                <a:cs typeface="Verdana" pitchFamily="34" charset="0"/>
              </a:rPr>
              <a:t> детально визначають, як саме впровадити принцип Розширеної відповідальності виробника (РВВ) для цих видів відходів;</a:t>
            </a:r>
          </a:p>
          <a:p>
            <a:pPr lvl="0">
              <a:buFont typeface="Arial" pitchFamily="34" charset="0"/>
              <a:buChar char="•"/>
            </a:pPr>
            <a:endParaRPr lang="ru-RU" sz="1600" dirty="0" smtClean="0">
              <a:latin typeface="Verdana" pitchFamily="34" charset="0"/>
              <a:ea typeface="Verdana" pitchFamily="34" charset="0"/>
              <a:cs typeface="Verdana" pitchFamily="34" charset="0"/>
            </a:endParaRPr>
          </a:p>
          <a:p>
            <a:pPr lvl="0">
              <a:buFont typeface="Arial" pitchFamily="34" charset="0"/>
              <a:buChar char="•"/>
            </a:pPr>
            <a:r>
              <a:rPr lang="uk-UA" sz="1600" dirty="0" smtClean="0">
                <a:latin typeface="Verdana" pitchFamily="34" charset="0"/>
                <a:ea typeface="Verdana" pitchFamily="34" charset="0"/>
                <a:cs typeface="Verdana" pitchFamily="34" charset="0"/>
              </a:rPr>
              <a:t> основна ідея цих Директив полягає у тому, що Виробник має забезпечити збирання цих відходів, зокрема від населення, та спрямувати їх на перероблення або утилізацію; </a:t>
            </a:r>
          </a:p>
          <a:p>
            <a:pPr lvl="0">
              <a:buFont typeface="Arial" pitchFamily="34" charset="0"/>
              <a:buChar char="•"/>
            </a:pPr>
            <a:endParaRPr lang="ru-RU" sz="1600" dirty="0" smtClean="0">
              <a:latin typeface="Verdana" pitchFamily="34" charset="0"/>
              <a:ea typeface="Verdana" pitchFamily="34" charset="0"/>
              <a:cs typeface="Verdana" pitchFamily="34" charset="0"/>
            </a:endParaRPr>
          </a:p>
          <a:p>
            <a:pPr lvl="0">
              <a:buFont typeface="Arial" pitchFamily="34" charset="0"/>
              <a:buChar char="•"/>
            </a:pPr>
            <a:r>
              <a:rPr lang="uk-UA" sz="1600" dirty="0" smtClean="0">
                <a:latin typeface="Verdana" pitchFamily="34" charset="0"/>
                <a:ea typeface="Verdana" pitchFamily="34" charset="0"/>
                <a:cs typeface="Verdana" pitchFamily="34" charset="0"/>
              </a:rPr>
              <a:t> надають варіанти, як це можна зробити, та встановлюють цільові показники (скільки має бути перероблено й утилізовано цих відходів); </a:t>
            </a:r>
          </a:p>
          <a:p>
            <a:pPr lvl="0">
              <a:buFont typeface="Arial" pitchFamily="34" charset="0"/>
              <a:buChar char="•"/>
            </a:pPr>
            <a:endParaRPr lang="ru-RU" sz="1600" dirty="0" smtClean="0">
              <a:latin typeface="Verdana" pitchFamily="34" charset="0"/>
              <a:ea typeface="Verdana" pitchFamily="34" charset="0"/>
              <a:cs typeface="Verdana" pitchFamily="34" charset="0"/>
            </a:endParaRPr>
          </a:p>
          <a:p>
            <a:pPr lvl="0">
              <a:buFont typeface="Arial" pitchFamily="34" charset="0"/>
              <a:buChar char="•"/>
            </a:pPr>
            <a:r>
              <a:rPr lang="uk-UA" sz="1600" dirty="0" smtClean="0">
                <a:latin typeface="Verdana" pitchFamily="34" charset="0"/>
                <a:ea typeface="Verdana" pitchFamily="34" charset="0"/>
                <a:cs typeface="Verdana" pitchFamily="34" charset="0"/>
              </a:rPr>
              <a:t> визначають інші вимоги до виробників (щодо звітування про виконання цільових показників, розроблення стандартів до виробництва продукції тощо).</a:t>
            </a:r>
            <a:endParaRPr lang="ru-RU" sz="1600" dirty="0" smtClean="0">
              <a:latin typeface="Verdana" pitchFamily="34" charset="0"/>
              <a:ea typeface="Verdana" pitchFamily="34" charset="0"/>
              <a:cs typeface="Verdana" pitchFamily="34" charset="0"/>
            </a:endParaRPr>
          </a:p>
          <a:p>
            <a:pPr>
              <a:lnSpc>
                <a:spcPct val="134000"/>
              </a:lnSpc>
              <a:buFont typeface="Arial" pitchFamily="34" charset="0"/>
              <a:buChar char="•"/>
            </a:pPr>
            <a:endParaRPr lang="uk-UA" altLang="en-US" sz="2900" dirty="0" smtClean="0">
              <a:solidFill>
                <a:srgbClr val="000000"/>
              </a:solidFill>
              <a:latin typeface="Verdana" pitchFamily="34" charset="0"/>
              <a:ea typeface="ＭＳ Ｐゴシック" pitchFamily="34" charset="-128"/>
            </a:endParaRPr>
          </a:p>
          <a:p>
            <a:pPr>
              <a:lnSpc>
                <a:spcPct val="140000"/>
              </a:lnSpc>
            </a:pPr>
            <a:endParaRPr lang="uk-UA" altLang="en-US" dirty="0" smtClean="0">
              <a:solidFill>
                <a:srgbClr val="000000"/>
              </a:solidFill>
              <a:latin typeface="Verdana"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Grp="1" noChangeArrowheads="1"/>
          </p:cNvSpPr>
          <p:nvPr>
            <p:ph type="ctrTitle"/>
          </p:nvPr>
        </p:nvSpPr>
        <p:spPr bwMode="auto">
          <a:xfrm>
            <a:off x="662524" y="-2996"/>
            <a:ext cx="8540167" cy="1415772"/>
          </a:xfrm>
          <a:prstGeom prst="rect">
            <a:avLst/>
          </a:prstGeom>
          <a:noFill/>
          <a:ln w="9525">
            <a:noFill/>
            <a:miter lim="800000"/>
            <a:headEnd/>
            <a:tailEnd/>
          </a:ln>
        </p:spPr>
        <p:txBody>
          <a:bodyPr wrap="square" lIns="0" tIns="0" rIns="0" bIns="0">
            <a:spAutoFit/>
          </a:bodyPr>
          <a:lstStyle/>
          <a:p>
            <a:pPr algn="l">
              <a:buSzPct val="100000"/>
            </a:pPr>
            <a:r>
              <a:rPr lang="uk-UA" altLang="en-US" sz="2400" b="1" dirty="0" smtClean="0">
                <a:solidFill>
                  <a:srgbClr val="009DE0"/>
                </a:solidFill>
                <a:latin typeface="Verdana" pitchFamily="34" charset="0"/>
                <a:ea typeface="ＭＳ Ｐゴシック" pitchFamily="34" charset="-128"/>
              </a:rPr>
              <a:t>1. </a:t>
            </a:r>
            <a:r>
              <a:rPr lang="en-US" altLang="en-US" sz="2400" b="1" dirty="0" smtClean="0">
                <a:solidFill>
                  <a:srgbClr val="009DE0"/>
                </a:solidFill>
                <a:latin typeface="Verdana" pitchFamily="34" charset="0"/>
                <a:ea typeface="ＭＳ Ｐゴシック" pitchFamily="34" charset="-128"/>
              </a:rPr>
              <a:t>ПОЛІТИК</a:t>
            </a:r>
            <a:r>
              <a:rPr lang="uk-UA" altLang="en-US" sz="2400" b="1" dirty="0" smtClean="0">
                <a:solidFill>
                  <a:srgbClr val="009DE0"/>
                </a:solidFill>
                <a:latin typeface="Verdana" pitchFamily="34" charset="0"/>
                <a:ea typeface="ＭＳ Ｐゴシック" pitchFamily="34" charset="-128"/>
              </a:rPr>
              <a:t>А ЄС В СФЕРІ ПОВОДЖЕННЯ З ВІДХОДАМИ</a:t>
            </a:r>
            <a:r>
              <a:rPr lang="en-US" altLang="en-US" sz="2400" b="1" dirty="0" smtClean="0">
                <a:solidFill>
                  <a:srgbClr val="009DE0"/>
                </a:solidFill>
                <a:latin typeface="Verdana" pitchFamily="34" charset="0"/>
                <a:ea typeface="ＭＳ Ｐゴシック" pitchFamily="34" charset="-128"/>
              </a:rPr>
              <a:t> </a:t>
            </a:r>
            <a:r>
              <a:rPr lang="uk-UA" altLang="en-US" sz="2400" b="1" dirty="0" smtClean="0">
                <a:solidFill>
                  <a:srgbClr val="009DE0"/>
                </a:solidFill>
                <a:latin typeface="Verdana" pitchFamily="34" charset="0"/>
                <a:ea typeface="ＭＳ Ｐゴシック" pitchFamily="34" charset="-128"/>
              </a:rPr>
              <a:t/>
            </a:r>
            <a:br>
              <a:rPr lang="uk-UA" altLang="en-US" sz="2400" b="1" dirty="0" smtClean="0">
                <a:solidFill>
                  <a:srgbClr val="009DE0"/>
                </a:solidFill>
                <a:latin typeface="Verdana" pitchFamily="34" charset="0"/>
                <a:ea typeface="ＭＳ Ｐゴシック" pitchFamily="34" charset="-128"/>
              </a:rPr>
            </a:br>
            <a:r>
              <a:rPr lang="en-US" altLang="en-US" sz="2400" cap="none" dirty="0" smtClean="0">
                <a:solidFill>
                  <a:srgbClr val="009DE0"/>
                </a:solidFill>
                <a:latin typeface="Verdana" pitchFamily="34" charset="0"/>
                <a:ea typeface="ＭＳ Ｐゴシック" pitchFamily="34" charset="-128"/>
              </a:rPr>
              <a:t/>
            </a:r>
            <a:br>
              <a:rPr lang="en-US" altLang="en-US" sz="2400" cap="none" dirty="0" smtClean="0">
                <a:solidFill>
                  <a:srgbClr val="009DE0"/>
                </a:solidFill>
                <a:latin typeface="Verdana" pitchFamily="34" charset="0"/>
                <a:ea typeface="ＭＳ Ｐゴシック" pitchFamily="34" charset="-128"/>
              </a:rPr>
            </a:br>
            <a:r>
              <a:rPr lang="uk-UA" altLang="en-US" sz="2000" b="1" dirty="0" smtClean="0">
                <a:solidFill>
                  <a:srgbClr val="009DE0"/>
                </a:solidFill>
                <a:latin typeface="Verdana" pitchFamily="34" charset="0"/>
                <a:ea typeface="ＭＳ Ｐゴシック" pitchFamily="34" charset="-128"/>
              </a:rPr>
              <a:t>ПЕРЕХІД ВІД ЛІНІЙНОЇ ДО ЦИРКУЛЯРНОЇ ЕКОНОМІКИ</a:t>
            </a:r>
            <a:endParaRPr lang="en-US" altLang="en-US" sz="2000" b="1" dirty="0">
              <a:solidFill>
                <a:srgbClr val="000000"/>
              </a:solidFill>
            </a:endParaRPr>
          </a:p>
        </p:txBody>
      </p:sp>
      <p:sp>
        <p:nvSpPr>
          <p:cNvPr id="10" name="Content Placeholder 3"/>
          <p:cNvSpPr txBox="1">
            <a:spLocks/>
          </p:cNvSpPr>
          <p:nvPr/>
        </p:nvSpPr>
        <p:spPr>
          <a:xfrm>
            <a:off x="164617" y="1412776"/>
            <a:ext cx="5027802" cy="5040560"/>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altLang="en-US" sz="1500" b="1" i="0" u="none" strike="noStrike" kern="1200" cap="none" spc="0" normalizeH="0" baseline="0" noProof="0" dirty="0" smtClean="0">
                <a:ln>
                  <a:noFill/>
                </a:ln>
                <a:solidFill>
                  <a:srgbClr val="000000"/>
                </a:solidFill>
                <a:effectLst/>
                <a:uLnTx/>
                <a:uFillTx/>
                <a:latin typeface="Verdana" pitchFamily="34" charset="0"/>
                <a:ea typeface="ＭＳ Ｐゴシック" pitchFamily="34" charset="-128"/>
                <a:cs typeface="+mn-cs"/>
              </a:rPr>
              <a:t>Змінами до Директив </a:t>
            </a:r>
            <a:r>
              <a:rPr kumimoji="0" lang="uk-UA" altLang="en-US" sz="1500" b="1" i="0" u="none" strike="noStrike" kern="1200" cap="none" spc="0" normalizeH="0" baseline="0" noProof="0" dirty="0" smtClean="0">
                <a:ln>
                  <a:noFill/>
                </a:ln>
                <a:solidFill>
                  <a:srgbClr val="000000"/>
                </a:solidFill>
                <a:effectLst/>
                <a:uLnTx/>
                <a:uFillTx/>
                <a:latin typeface="Verdana" pitchFamily="34" charset="0"/>
                <a:ea typeface="ＭＳ Ｐゴシック" pitchFamily="34" charset="-128"/>
                <a:cs typeface="+mn-cs"/>
              </a:rPr>
              <a:t>передбачено (2018):</a:t>
            </a:r>
            <a:endParaRPr kumimoji="0" lang="uk-UA" altLang="en-US" sz="1500" b="1" i="0" u="none" strike="noStrike" kern="1200" cap="none" spc="0" normalizeH="0" baseline="0" noProof="0" dirty="0" smtClean="0">
              <a:ln>
                <a:noFill/>
              </a:ln>
              <a:solidFill>
                <a:srgbClr val="000000"/>
              </a:solidFill>
              <a:effectLst/>
              <a:uLnTx/>
              <a:uFillTx/>
              <a:latin typeface="Verdana" pitchFamily="34" charset="0"/>
              <a:ea typeface="ＭＳ Ｐゴシック" pitchFamily="34" charset="-128"/>
              <a:cs typeface="+mn-cs"/>
            </a:endParaRPr>
          </a:p>
          <a:p>
            <a:pPr lvl="0">
              <a:buFont typeface="Arial" pitchFamily="34" charset="0"/>
              <a:buChar char="•"/>
            </a:pPr>
            <a:r>
              <a:rPr lang="uk-UA" sz="1600" dirty="0" smtClean="0"/>
              <a:t> встановлення обсягів перероблення/повторного використання  відходів до 55% у 2025 р. від загального обсягу їх утворення та до 65% у 2035 році;</a:t>
            </a:r>
          </a:p>
          <a:p>
            <a:pPr lvl="0">
              <a:buFont typeface="Arial" pitchFamily="34" charset="0"/>
              <a:buChar char="•"/>
            </a:pPr>
            <a:r>
              <a:rPr lang="uk-UA" sz="1600" dirty="0" smtClean="0"/>
              <a:t> до 2030 року всі відходи, придатні для переробки, не мають прийматися на полігони;</a:t>
            </a:r>
            <a:endParaRPr lang="ru-RU" sz="1600" dirty="0" smtClean="0"/>
          </a:p>
          <a:p>
            <a:pPr lvl="0">
              <a:buFont typeface="Arial" pitchFamily="34" charset="0"/>
              <a:buChar char="•"/>
            </a:pPr>
            <a:r>
              <a:rPr lang="uk-UA" sz="1600" dirty="0" smtClean="0"/>
              <a:t> до 2035 року кількість ТПВ, що приймаються на полігони, має складати не більше 10% від загальних обсягів їх утворення;</a:t>
            </a:r>
            <a:endParaRPr lang="ru-RU" sz="1600" dirty="0" smtClean="0"/>
          </a:p>
          <a:p>
            <a:pPr lvl="0">
              <a:buFont typeface="Arial" pitchFamily="34" charset="0"/>
              <a:buChar char="•"/>
            </a:pPr>
            <a:r>
              <a:rPr lang="uk-UA" sz="1600" dirty="0" smtClean="0"/>
              <a:t> до 31 грудня 2023 року відходи, що біологічно розкладаються, мають або збиратися окремо, або компостуватися в місцях їх утворення (домашніх умовах).</a:t>
            </a:r>
            <a:endParaRPr lang="ru-RU" sz="1600" dirty="0" smtClean="0"/>
          </a:p>
          <a:p>
            <a:pPr>
              <a:buFont typeface="Arial" pitchFamily="34" charset="0"/>
              <a:buChar char="•"/>
            </a:pPr>
            <a:r>
              <a:rPr lang="uk-UA" sz="1600" dirty="0" smtClean="0"/>
              <a:t>встановлення обсягів перероблення/повторного використання відходів упаковки до 70% в цілому у 2030 році, а також для різних видів матеріалів:</a:t>
            </a:r>
          </a:p>
          <a:p>
            <a:endParaRPr kumimoji="0" lang="uk-UA" altLang="en-US" sz="1500" b="0" i="0" u="none" strike="noStrike" kern="1200" cap="none" spc="0" normalizeH="0" baseline="0" noProof="0" dirty="0" smtClean="0">
              <a:ln>
                <a:noFill/>
              </a:ln>
              <a:solidFill>
                <a:srgbClr val="000000"/>
              </a:solidFill>
              <a:effectLst/>
              <a:uLnTx/>
              <a:uFillTx/>
              <a:latin typeface="Verdana" pitchFamily="34" charset="0"/>
              <a:ea typeface="ＭＳ Ｐゴシック" pitchFamily="34" charset="-128"/>
              <a:cs typeface="+mn-cs"/>
            </a:endParaRPr>
          </a:p>
        </p:txBody>
      </p:sp>
      <p:pic>
        <p:nvPicPr>
          <p:cNvPr id="11" name="Рисунок 10"/>
          <p:cNvPicPr/>
          <p:nvPr/>
        </p:nvPicPr>
        <p:blipFill>
          <a:blip r:embed="rId2" cstate="print"/>
          <a:srcRect/>
          <a:stretch>
            <a:fillRect/>
          </a:stretch>
        </p:blipFill>
        <p:spPr bwMode="auto">
          <a:xfrm>
            <a:off x="5192419" y="1556792"/>
            <a:ext cx="4505006" cy="4457700"/>
          </a:xfrm>
          <a:prstGeom prst="rect">
            <a:avLst/>
          </a:prstGeom>
          <a:noFill/>
          <a:ln w="9525">
            <a:noFill/>
            <a:miter lim="800000"/>
            <a:headEnd/>
            <a:tailEnd/>
          </a:ln>
        </p:spPr>
      </p:pic>
      <p:graphicFrame>
        <p:nvGraphicFramePr>
          <p:cNvPr id="12" name="Таблица 11"/>
          <p:cNvGraphicFramePr>
            <a:graphicFrameLocks noGrp="1"/>
          </p:cNvGraphicFramePr>
          <p:nvPr/>
        </p:nvGraphicFramePr>
        <p:xfrm>
          <a:off x="284326" y="4941168"/>
          <a:ext cx="4728528" cy="1768704"/>
        </p:xfrm>
        <a:graphic>
          <a:graphicData uri="http://schemas.openxmlformats.org/drawingml/2006/table">
            <a:tbl>
              <a:tblPr/>
              <a:tblGrid>
                <a:gridCol w="2539219"/>
                <a:gridCol w="1095127"/>
                <a:gridCol w="1094182"/>
              </a:tblGrid>
              <a:tr h="253890">
                <a:tc>
                  <a:txBody>
                    <a:bodyPr/>
                    <a:lstStyle/>
                    <a:p>
                      <a:pPr algn="ctr">
                        <a:lnSpc>
                          <a:spcPct val="115000"/>
                        </a:lnSpc>
                        <a:spcAft>
                          <a:spcPts val="0"/>
                        </a:spcAft>
                      </a:pPr>
                      <a:r>
                        <a:rPr lang="uk-UA" sz="1400" dirty="0">
                          <a:latin typeface="Times New Roman"/>
                          <a:ea typeface="Times New Roman"/>
                          <a:cs typeface="Times New Roman"/>
                        </a:rPr>
                        <a:t>Вид матеріалу упаковки</a:t>
                      </a:r>
                      <a:endParaRPr lang="ru-RU" sz="14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400" dirty="0">
                          <a:latin typeface="Times New Roman"/>
                          <a:ea typeface="Times New Roman"/>
                          <a:cs typeface="Times New Roman"/>
                        </a:rPr>
                        <a:t>2025</a:t>
                      </a:r>
                      <a:endParaRPr lang="ru-RU" sz="14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400">
                          <a:latin typeface="Times New Roman"/>
                          <a:ea typeface="Times New Roman"/>
                          <a:cs typeface="Times New Roman"/>
                        </a:rPr>
                        <a:t>2030</a:t>
                      </a:r>
                      <a:endParaRPr lang="ru-RU" sz="14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890">
                <a:tc>
                  <a:txBody>
                    <a:bodyPr/>
                    <a:lstStyle/>
                    <a:p>
                      <a:pPr>
                        <a:lnSpc>
                          <a:spcPct val="115000"/>
                        </a:lnSpc>
                        <a:spcAft>
                          <a:spcPts val="0"/>
                        </a:spcAft>
                      </a:pPr>
                      <a:r>
                        <a:rPr lang="uk-UA" sz="1400">
                          <a:latin typeface="Times New Roman"/>
                          <a:ea typeface="Times New Roman"/>
                          <a:cs typeface="Times New Roman"/>
                        </a:rPr>
                        <a:t>Папір та картон</a:t>
                      </a:r>
                      <a:endParaRPr lang="ru-RU" sz="14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400">
                          <a:latin typeface="Times New Roman"/>
                          <a:ea typeface="Times New Roman"/>
                          <a:cs typeface="Times New Roman"/>
                        </a:rPr>
                        <a:t>75</a:t>
                      </a:r>
                      <a:endParaRPr lang="ru-RU" sz="14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400">
                          <a:latin typeface="Times New Roman"/>
                          <a:ea typeface="Times New Roman"/>
                          <a:cs typeface="Times New Roman"/>
                        </a:rPr>
                        <a:t>85</a:t>
                      </a:r>
                      <a:endParaRPr lang="ru-RU" sz="14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890">
                <a:tc>
                  <a:txBody>
                    <a:bodyPr/>
                    <a:lstStyle/>
                    <a:p>
                      <a:pPr>
                        <a:lnSpc>
                          <a:spcPct val="115000"/>
                        </a:lnSpc>
                        <a:spcAft>
                          <a:spcPts val="0"/>
                        </a:spcAft>
                      </a:pPr>
                      <a:r>
                        <a:rPr lang="uk-UA" sz="1400" dirty="0">
                          <a:latin typeface="Times New Roman"/>
                          <a:ea typeface="Times New Roman"/>
                          <a:cs typeface="Times New Roman"/>
                        </a:rPr>
                        <a:t>Пластик</a:t>
                      </a:r>
                      <a:endParaRPr lang="ru-RU" sz="1400"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400">
                          <a:latin typeface="Times New Roman"/>
                          <a:ea typeface="Times New Roman"/>
                          <a:cs typeface="Times New Roman"/>
                        </a:rPr>
                        <a:t>50</a:t>
                      </a:r>
                      <a:endParaRPr lang="ru-RU" sz="14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400" dirty="0">
                          <a:latin typeface="Times New Roman"/>
                          <a:ea typeface="Times New Roman"/>
                          <a:cs typeface="Times New Roman"/>
                        </a:rPr>
                        <a:t>55</a:t>
                      </a:r>
                      <a:endParaRPr lang="ru-RU" sz="1400"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472">
                <a:tc>
                  <a:txBody>
                    <a:bodyPr/>
                    <a:lstStyle/>
                    <a:p>
                      <a:pPr>
                        <a:lnSpc>
                          <a:spcPct val="115000"/>
                        </a:lnSpc>
                        <a:spcAft>
                          <a:spcPts val="0"/>
                        </a:spcAft>
                      </a:pPr>
                      <a:r>
                        <a:rPr lang="uk-UA" sz="1400" dirty="0">
                          <a:latin typeface="Times New Roman"/>
                          <a:ea typeface="Times New Roman"/>
                          <a:cs typeface="Times New Roman"/>
                        </a:rPr>
                        <a:t>Скло</a:t>
                      </a:r>
                      <a:endParaRPr lang="ru-RU" sz="1400"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400">
                          <a:latin typeface="Times New Roman"/>
                          <a:ea typeface="Times New Roman"/>
                          <a:cs typeface="Times New Roman"/>
                        </a:rPr>
                        <a:t>70</a:t>
                      </a:r>
                      <a:endParaRPr lang="ru-RU" sz="14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400">
                          <a:latin typeface="Times New Roman"/>
                          <a:ea typeface="Times New Roman"/>
                          <a:cs typeface="Times New Roman"/>
                        </a:rPr>
                        <a:t>75</a:t>
                      </a:r>
                      <a:endParaRPr lang="ru-RU" sz="14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890">
                <a:tc>
                  <a:txBody>
                    <a:bodyPr/>
                    <a:lstStyle/>
                    <a:p>
                      <a:pPr>
                        <a:lnSpc>
                          <a:spcPct val="115000"/>
                        </a:lnSpc>
                        <a:spcAft>
                          <a:spcPts val="0"/>
                        </a:spcAft>
                      </a:pPr>
                      <a:r>
                        <a:rPr lang="uk-UA" sz="1400" dirty="0">
                          <a:latin typeface="Times New Roman"/>
                          <a:ea typeface="Times New Roman"/>
                          <a:cs typeface="Times New Roman"/>
                        </a:rPr>
                        <a:t>Чорні метали</a:t>
                      </a:r>
                      <a:endParaRPr lang="ru-RU" sz="1400"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400">
                          <a:latin typeface="Times New Roman"/>
                          <a:ea typeface="Times New Roman"/>
                          <a:cs typeface="Times New Roman"/>
                        </a:rPr>
                        <a:t>70</a:t>
                      </a:r>
                      <a:endParaRPr lang="ru-RU" sz="14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400" dirty="0">
                          <a:latin typeface="Times New Roman"/>
                          <a:ea typeface="Times New Roman"/>
                          <a:cs typeface="Times New Roman"/>
                        </a:rPr>
                        <a:t>80</a:t>
                      </a:r>
                      <a:endParaRPr lang="ru-RU" sz="1400"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890">
                <a:tc>
                  <a:txBody>
                    <a:bodyPr/>
                    <a:lstStyle/>
                    <a:p>
                      <a:pPr>
                        <a:lnSpc>
                          <a:spcPct val="115000"/>
                        </a:lnSpc>
                        <a:spcAft>
                          <a:spcPts val="0"/>
                        </a:spcAft>
                      </a:pPr>
                      <a:r>
                        <a:rPr lang="uk-UA" sz="1400" dirty="0">
                          <a:latin typeface="Times New Roman"/>
                          <a:ea typeface="Times New Roman"/>
                          <a:cs typeface="Times New Roman"/>
                        </a:rPr>
                        <a:t>Алюміній</a:t>
                      </a:r>
                      <a:endParaRPr lang="ru-RU" sz="1400"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400" dirty="0">
                          <a:latin typeface="Times New Roman"/>
                          <a:ea typeface="Times New Roman"/>
                          <a:cs typeface="Times New Roman"/>
                        </a:rPr>
                        <a:t>50</a:t>
                      </a:r>
                      <a:endParaRPr lang="ru-RU" sz="1400"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400">
                          <a:latin typeface="Times New Roman"/>
                          <a:ea typeface="Times New Roman"/>
                          <a:cs typeface="Times New Roman"/>
                        </a:rPr>
                        <a:t>60</a:t>
                      </a:r>
                      <a:endParaRPr lang="ru-RU" sz="14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890">
                <a:tc>
                  <a:txBody>
                    <a:bodyPr/>
                    <a:lstStyle/>
                    <a:p>
                      <a:pPr>
                        <a:lnSpc>
                          <a:spcPct val="115000"/>
                        </a:lnSpc>
                        <a:spcAft>
                          <a:spcPts val="0"/>
                        </a:spcAft>
                      </a:pPr>
                      <a:r>
                        <a:rPr lang="uk-UA" sz="1400" dirty="0">
                          <a:latin typeface="Times New Roman"/>
                          <a:ea typeface="Times New Roman"/>
                          <a:cs typeface="Times New Roman"/>
                        </a:rPr>
                        <a:t>Деревина</a:t>
                      </a:r>
                      <a:endParaRPr lang="ru-RU" sz="1400"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400">
                          <a:latin typeface="Times New Roman"/>
                          <a:ea typeface="Times New Roman"/>
                          <a:cs typeface="Times New Roman"/>
                        </a:rPr>
                        <a:t>25</a:t>
                      </a:r>
                      <a:endParaRPr lang="ru-RU" sz="14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400" dirty="0">
                          <a:latin typeface="Times New Roman"/>
                          <a:ea typeface="Times New Roman"/>
                          <a:cs typeface="Times New Roman"/>
                        </a:rPr>
                        <a:t>30</a:t>
                      </a:r>
                      <a:endParaRPr lang="ru-RU" sz="1400"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Content Placeholder 2"/>
          <p:cNvSpPr txBox="1">
            <a:spLocks/>
          </p:cNvSpPr>
          <p:nvPr/>
        </p:nvSpPr>
        <p:spPr>
          <a:xfrm>
            <a:off x="5048540" y="6092625"/>
            <a:ext cx="4653004" cy="360040"/>
          </a:xfrm>
          <a:prstGeom prst="rect">
            <a:avLst/>
          </a:prstGeom>
        </p:spPr>
        <p:txBody>
          <a:bodyPr vert="horz" lIns="91440" tIns="45720" rIns="91440" bIns="45720" rtlCol="0">
            <a:normAutofit fontScale="92500" lnSpcReduction="20000"/>
          </a:bodyPr>
          <a:lstStyle/>
          <a:p>
            <a:pPr lvl="0" algn="just">
              <a:spcBef>
                <a:spcPct val="20000"/>
              </a:spcBef>
              <a:defRPr/>
            </a:pPr>
            <a:r>
              <a:rPr lang="ru-RU" sz="1100" u="sng" dirty="0">
                <a:solidFill>
                  <a:srgbClr val="1155CC"/>
                </a:solidFill>
                <a:latin typeface="Arial"/>
                <a:ea typeface="Times New Roman"/>
                <a:cs typeface="Times New Roman"/>
                <a:hlinkClick r:id="rId3"/>
              </a:rPr>
              <a:t>https://eur-lex.europa.eu/legal-content/EN/TXT/?uri=CELEX:01999L0031-20180704</a:t>
            </a:r>
            <a:r>
              <a:rPr lang="ru-RU" sz="1100" dirty="0">
                <a:solidFill>
                  <a:srgbClr val="222222"/>
                </a:solidFill>
                <a:latin typeface="Arial"/>
                <a:ea typeface="Times New Roman"/>
              </a:rPr>
              <a:t> </a:t>
            </a:r>
            <a:r>
              <a:rPr lang="ru-RU" sz="1100" dirty="0" smtClean="0">
                <a:solidFill>
                  <a:srgbClr val="222222"/>
                </a:solidFill>
                <a:latin typeface="Arial"/>
                <a:ea typeface="Times New Roman"/>
              </a:rPr>
              <a:t>-</a:t>
            </a:r>
            <a:endParaRPr kumimoji="0" lang="uk-UA" altLang="en-US" sz="1100" b="0" i="0" u="none" strike="noStrike" kern="1200" cap="none" spc="0" normalizeH="0" baseline="0" noProof="0" dirty="0" smtClean="0">
              <a:ln>
                <a:noFill/>
              </a:ln>
              <a:solidFill>
                <a:srgbClr val="000000"/>
              </a:solidFill>
              <a:effectLst/>
              <a:uLnTx/>
              <a:uFillTx/>
              <a:latin typeface="Verdana"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Grp="1" noChangeArrowheads="1"/>
          </p:cNvSpPr>
          <p:nvPr>
            <p:ph type="ctrTitle"/>
          </p:nvPr>
        </p:nvSpPr>
        <p:spPr bwMode="auto">
          <a:xfrm>
            <a:off x="662524" y="253678"/>
            <a:ext cx="8540167" cy="1046440"/>
          </a:xfrm>
          <a:prstGeom prst="rect">
            <a:avLst/>
          </a:prstGeom>
          <a:noFill/>
          <a:ln w="9525">
            <a:noFill/>
            <a:miter lim="800000"/>
            <a:headEnd/>
            <a:tailEnd/>
          </a:ln>
        </p:spPr>
        <p:txBody>
          <a:bodyPr wrap="square" lIns="0" tIns="0" rIns="0" bIns="0">
            <a:spAutoFit/>
          </a:bodyPr>
          <a:lstStyle/>
          <a:p>
            <a:pPr algn="l">
              <a:buSzPct val="100000"/>
            </a:pPr>
            <a:r>
              <a:rPr lang="uk-UA" altLang="en-US" sz="2400" b="1" cap="none" dirty="0" smtClean="0">
                <a:solidFill>
                  <a:srgbClr val="009DE0"/>
                </a:solidFill>
                <a:latin typeface="Verdana" pitchFamily="34" charset="0"/>
                <a:ea typeface="ＭＳ Ｐゴシック" pitchFamily="34" charset="-128"/>
              </a:rPr>
              <a:t>2. СУЧАСНА </a:t>
            </a:r>
            <a:r>
              <a:rPr lang="en-US" altLang="en-US" sz="2400" b="1" cap="none" dirty="0" smtClean="0">
                <a:solidFill>
                  <a:srgbClr val="009DE0"/>
                </a:solidFill>
                <a:latin typeface="Verdana" pitchFamily="34" charset="0"/>
                <a:ea typeface="ＭＳ Ｐゴシック" pitchFamily="34" charset="-128"/>
              </a:rPr>
              <a:t>ПОЛІТИК</a:t>
            </a:r>
            <a:r>
              <a:rPr lang="uk-UA" altLang="en-US" sz="2400" b="1" cap="none" dirty="0" smtClean="0">
                <a:solidFill>
                  <a:srgbClr val="009DE0"/>
                </a:solidFill>
                <a:latin typeface="Verdana" pitchFamily="34" charset="0"/>
                <a:ea typeface="ＭＳ Ｐゴシック" pitchFamily="34" charset="-128"/>
              </a:rPr>
              <a:t>А УКРАЇНИ </a:t>
            </a:r>
            <a:br>
              <a:rPr lang="uk-UA" altLang="en-US" sz="2400" b="1" cap="none" dirty="0" smtClean="0">
                <a:solidFill>
                  <a:srgbClr val="009DE0"/>
                </a:solidFill>
                <a:latin typeface="Verdana" pitchFamily="34" charset="0"/>
                <a:ea typeface="ＭＳ Ｐゴシック" pitchFamily="34" charset="-128"/>
              </a:rPr>
            </a:br>
            <a:r>
              <a:rPr lang="en-US" altLang="en-US" sz="2400" cap="none" dirty="0" smtClean="0">
                <a:solidFill>
                  <a:srgbClr val="009DE0"/>
                </a:solidFill>
                <a:latin typeface="Verdana" pitchFamily="34" charset="0"/>
                <a:ea typeface="ＭＳ Ｐゴシック" pitchFamily="34" charset="-128"/>
              </a:rPr>
              <a:t/>
            </a:r>
            <a:br>
              <a:rPr lang="en-US" altLang="en-US" sz="2400" cap="none" dirty="0" smtClean="0">
                <a:solidFill>
                  <a:srgbClr val="009DE0"/>
                </a:solidFill>
                <a:latin typeface="Verdana" pitchFamily="34" charset="0"/>
                <a:ea typeface="ＭＳ Ｐゴシック" pitchFamily="34" charset="-128"/>
              </a:rPr>
            </a:br>
            <a:r>
              <a:rPr lang="uk-UA" altLang="en-US" sz="2000" b="1" dirty="0" smtClean="0">
                <a:solidFill>
                  <a:srgbClr val="009DE0"/>
                </a:solidFill>
                <a:latin typeface="Verdana" pitchFamily="34" charset="0"/>
                <a:ea typeface="ＭＳ Ｐゴシック" pitchFamily="34" charset="-128"/>
              </a:rPr>
              <a:t>ЗАКОНОДАВСТВО УКРАЇНИ</a:t>
            </a:r>
            <a:endParaRPr lang="en-US" altLang="en-US" sz="2000" b="1" dirty="0">
              <a:solidFill>
                <a:srgbClr val="000000"/>
              </a:solidFill>
            </a:endParaRPr>
          </a:p>
        </p:txBody>
      </p:sp>
      <p:sp>
        <p:nvSpPr>
          <p:cNvPr id="5" name="Подзаголовок 2"/>
          <p:cNvSpPr>
            <a:spLocks noGrp="1"/>
          </p:cNvSpPr>
          <p:nvPr>
            <p:ph type="subTitle" idx="1"/>
          </p:nvPr>
        </p:nvSpPr>
        <p:spPr>
          <a:xfrm>
            <a:off x="583600" y="1412776"/>
            <a:ext cx="8678944" cy="5184576"/>
          </a:xfrm>
        </p:spPr>
        <p:txBody>
          <a:bodyPr>
            <a:normAutofit/>
          </a:bodyPr>
          <a:lstStyle/>
          <a:p>
            <a:pPr algn="just">
              <a:buFont typeface="Arial" pitchFamily="34" charset="0"/>
              <a:buChar char="•"/>
            </a:pPr>
            <a:endParaRPr lang="ru-RU" sz="1800" dirty="0" smtClean="0"/>
          </a:p>
          <a:p>
            <a:pPr algn="just">
              <a:buFont typeface="Arial" pitchFamily="34" charset="0"/>
              <a:buChar char="•"/>
            </a:pPr>
            <a:endParaRPr lang="uk-UA" altLang="en-US" sz="1800" dirty="0" smtClean="0">
              <a:solidFill>
                <a:schemeClr val="tx1"/>
              </a:solidFill>
              <a:latin typeface="Verdana" pitchFamily="34" charset="0"/>
              <a:ea typeface="ＭＳ Ｐゴシック" pitchFamily="34" charset="-128"/>
            </a:endParaRPr>
          </a:p>
          <a:p>
            <a:pPr algn="just"/>
            <a:endParaRPr lang="uk-UA" altLang="en-US" sz="1800" dirty="0" smtClean="0">
              <a:solidFill>
                <a:srgbClr val="000000"/>
              </a:solidFill>
              <a:latin typeface="Verdana" pitchFamily="34" charset="0"/>
              <a:ea typeface="ＭＳ Ｐゴシック" pitchFamily="34" charset="-128"/>
            </a:endParaRPr>
          </a:p>
        </p:txBody>
      </p:sp>
      <p:sp>
        <p:nvSpPr>
          <p:cNvPr id="4" name="Content Placeholder 2"/>
          <p:cNvSpPr txBox="1">
            <a:spLocks/>
          </p:cNvSpPr>
          <p:nvPr/>
        </p:nvSpPr>
        <p:spPr>
          <a:xfrm>
            <a:off x="637352" y="1630363"/>
            <a:ext cx="8776449" cy="4822973"/>
          </a:xfrm>
          <a:prstGeom prst="rect">
            <a:avLst/>
          </a:prstGeom>
        </p:spPr>
        <p:txBody>
          <a:bodyPr vert="horz" lIns="91440" tIns="45720" rIns="91440" bIns="45720" rtlCol="0">
            <a:normAutofit fontScale="62500" lnSpcReduction="20000"/>
          </a:bodyPr>
          <a:lstStyle/>
          <a:p>
            <a:pPr>
              <a:lnSpc>
                <a:spcPct val="134000"/>
              </a:lnSpc>
            </a:pPr>
            <a:r>
              <a:rPr lang="uk-UA" altLang="en-US" sz="2600" b="1" dirty="0" smtClean="0">
                <a:solidFill>
                  <a:srgbClr val="000000"/>
                </a:solidFill>
                <a:latin typeface="Verdana" pitchFamily="34" charset="0"/>
                <a:ea typeface="Verdana" pitchFamily="34" charset="0"/>
                <a:cs typeface="Verdana" pitchFamily="34" charset="0"/>
              </a:rPr>
              <a:t>Основні нормативні документи, що регулюють сферу поводження з відходами:</a:t>
            </a:r>
          </a:p>
          <a:p>
            <a:pPr>
              <a:lnSpc>
                <a:spcPct val="134000"/>
              </a:lnSpc>
            </a:pPr>
            <a:endParaRPr lang="uk-UA" altLang="en-US" sz="2600" b="1" dirty="0" smtClean="0">
              <a:solidFill>
                <a:srgbClr val="000000"/>
              </a:solidFill>
              <a:latin typeface="Verdana" pitchFamily="34" charset="0"/>
              <a:ea typeface="Verdana" pitchFamily="34" charset="0"/>
              <a:cs typeface="Verdana" pitchFamily="34" charset="0"/>
            </a:endParaRPr>
          </a:p>
          <a:p>
            <a:pPr>
              <a:lnSpc>
                <a:spcPct val="134000"/>
              </a:lnSpc>
              <a:buFont typeface="Arial" pitchFamily="34" charset="0"/>
              <a:buChar char="•"/>
            </a:pPr>
            <a:r>
              <a:rPr lang="uk-UA" altLang="en-US" sz="2600" dirty="0" smtClean="0">
                <a:solidFill>
                  <a:srgbClr val="000000"/>
                </a:solidFill>
                <a:latin typeface="Verdana" pitchFamily="34" charset="0"/>
                <a:ea typeface="Verdana" pitchFamily="34" charset="0"/>
                <a:cs typeface="Verdana" pitchFamily="34" charset="0"/>
              </a:rPr>
              <a:t> Закон України </a:t>
            </a:r>
            <a:r>
              <a:rPr lang="uk-UA" altLang="en-US" sz="2600" dirty="0" err="1" smtClean="0">
                <a:solidFill>
                  <a:srgbClr val="000000"/>
                </a:solidFill>
                <a:latin typeface="Verdana" pitchFamily="34" charset="0"/>
                <a:ea typeface="Verdana" pitchFamily="34" charset="0"/>
                <a:cs typeface="Verdana" pitchFamily="34" charset="0"/>
              </a:rPr>
              <a:t>“Про</a:t>
            </a:r>
            <a:r>
              <a:rPr lang="uk-UA" altLang="en-US" sz="2600" dirty="0" smtClean="0">
                <a:solidFill>
                  <a:srgbClr val="000000"/>
                </a:solidFill>
                <a:latin typeface="Verdana" pitchFamily="34" charset="0"/>
                <a:ea typeface="Verdana" pitchFamily="34" charset="0"/>
                <a:cs typeface="Verdana" pitchFamily="34" charset="0"/>
              </a:rPr>
              <a:t> </a:t>
            </a:r>
            <a:r>
              <a:rPr lang="uk-UA" altLang="en-US" sz="2600" dirty="0" err="1" smtClean="0">
                <a:solidFill>
                  <a:srgbClr val="000000"/>
                </a:solidFill>
                <a:latin typeface="Verdana" pitchFamily="34" charset="0"/>
                <a:ea typeface="Verdana" pitchFamily="34" charset="0"/>
                <a:cs typeface="Verdana" pitchFamily="34" charset="0"/>
              </a:rPr>
              <a:t>відходи”</a:t>
            </a:r>
            <a:r>
              <a:rPr lang="uk-UA" altLang="en-US" sz="2600" dirty="0" smtClean="0">
                <a:solidFill>
                  <a:srgbClr val="000000"/>
                </a:solidFill>
                <a:latin typeface="Verdana" pitchFamily="34" charset="0"/>
                <a:ea typeface="Verdana" pitchFamily="34" charset="0"/>
                <a:cs typeface="Verdana" pitchFamily="34" charset="0"/>
              </a:rPr>
              <a:t>;</a:t>
            </a:r>
          </a:p>
          <a:p>
            <a:pPr>
              <a:lnSpc>
                <a:spcPct val="134000"/>
              </a:lnSpc>
              <a:buFont typeface="Arial" pitchFamily="34" charset="0"/>
              <a:buChar char="•"/>
            </a:pPr>
            <a:r>
              <a:rPr lang="uk-UA" altLang="en-US" sz="2600" dirty="0" smtClean="0">
                <a:solidFill>
                  <a:srgbClr val="000000"/>
                </a:solidFill>
                <a:latin typeface="Verdana" pitchFamily="34" charset="0"/>
                <a:ea typeface="Verdana" pitchFamily="34" charset="0"/>
                <a:cs typeface="Verdana" pitchFamily="34" charset="0"/>
              </a:rPr>
              <a:t> Закон України </a:t>
            </a:r>
            <a:r>
              <a:rPr lang="uk-UA" altLang="en-US" sz="2600" dirty="0" err="1" smtClean="0">
                <a:solidFill>
                  <a:srgbClr val="000000"/>
                </a:solidFill>
                <a:latin typeface="Verdana" pitchFamily="34" charset="0"/>
                <a:ea typeface="Verdana" pitchFamily="34" charset="0"/>
                <a:cs typeface="Verdana" pitchFamily="34" charset="0"/>
              </a:rPr>
              <a:t>“Про</a:t>
            </a:r>
            <a:r>
              <a:rPr lang="uk-UA" altLang="en-US" sz="2600" dirty="0" smtClean="0">
                <a:solidFill>
                  <a:srgbClr val="000000"/>
                </a:solidFill>
                <a:latin typeface="Verdana" pitchFamily="34" charset="0"/>
                <a:ea typeface="Verdana" pitchFamily="34" charset="0"/>
                <a:cs typeface="Verdana" pitchFamily="34" charset="0"/>
              </a:rPr>
              <a:t> оцінку впливу на </a:t>
            </a:r>
            <a:r>
              <a:rPr lang="uk-UA" altLang="en-US" sz="2600" dirty="0" err="1" smtClean="0">
                <a:solidFill>
                  <a:srgbClr val="000000"/>
                </a:solidFill>
                <a:latin typeface="Verdana" pitchFamily="34" charset="0"/>
                <a:ea typeface="Verdana" pitchFamily="34" charset="0"/>
                <a:cs typeface="Verdana" pitchFamily="34" charset="0"/>
              </a:rPr>
              <a:t>довкілля”</a:t>
            </a:r>
            <a:r>
              <a:rPr lang="uk-UA" altLang="en-US" sz="2600" dirty="0" smtClean="0">
                <a:solidFill>
                  <a:srgbClr val="000000"/>
                </a:solidFill>
                <a:latin typeface="Verdana" pitchFamily="34" charset="0"/>
                <a:ea typeface="Verdana" pitchFamily="34" charset="0"/>
                <a:cs typeface="Verdana" pitchFamily="34" charset="0"/>
              </a:rPr>
              <a:t>;</a:t>
            </a:r>
          </a:p>
          <a:p>
            <a:pPr>
              <a:lnSpc>
                <a:spcPct val="134000"/>
              </a:lnSpc>
              <a:buFont typeface="Arial" pitchFamily="34" charset="0"/>
              <a:buChar char="•"/>
            </a:pPr>
            <a:r>
              <a:rPr lang="ru-RU" sz="2600" dirty="0" smtClean="0">
                <a:latin typeface="Verdana" pitchFamily="34" charset="0"/>
                <a:ea typeface="Verdana" pitchFamily="34" charset="0"/>
                <a:cs typeface="Verdana" pitchFamily="34" charset="0"/>
              </a:rPr>
              <a:t> Закон </a:t>
            </a:r>
            <a:r>
              <a:rPr lang="ru-RU" sz="2600" dirty="0" err="1" smtClean="0">
                <a:latin typeface="Verdana" pitchFamily="34" charset="0"/>
                <a:ea typeface="Verdana" pitchFamily="34" charset="0"/>
                <a:cs typeface="Verdana" pitchFamily="34" charset="0"/>
              </a:rPr>
              <a:t>України</a:t>
            </a:r>
            <a:r>
              <a:rPr lang="ru-RU" sz="2600" dirty="0" smtClean="0">
                <a:latin typeface="Verdana" pitchFamily="34" charset="0"/>
                <a:ea typeface="Verdana" pitchFamily="34" charset="0"/>
                <a:cs typeface="Verdana" pitchFamily="34" charset="0"/>
              </a:rPr>
              <a:t> "Про </a:t>
            </a:r>
            <a:r>
              <a:rPr lang="ru-RU" sz="2600" dirty="0" err="1" smtClean="0">
                <a:latin typeface="Verdana" pitchFamily="34" charset="0"/>
                <a:ea typeface="Verdana" pitchFamily="34" charset="0"/>
                <a:cs typeface="Verdana" pitchFamily="34" charset="0"/>
              </a:rPr>
              <a:t>охорону</a:t>
            </a:r>
            <a:r>
              <a:rPr lang="ru-RU" sz="2600" dirty="0" smtClean="0">
                <a:latin typeface="Verdana" pitchFamily="34" charset="0"/>
                <a:ea typeface="Verdana" pitchFamily="34" charset="0"/>
                <a:cs typeface="Verdana" pitchFamily="34" charset="0"/>
              </a:rPr>
              <a:t> </a:t>
            </a:r>
            <a:r>
              <a:rPr lang="ru-RU" sz="2600" dirty="0" err="1" smtClean="0">
                <a:latin typeface="Verdana" pitchFamily="34" charset="0"/>
                <a:ea typeface="Verdana" pitchFamily="34" charset="0"/>
                <a:cs typeface="Verdana" pitchFamily="34" charset="0"/>
              </a:rPr>
              <a:t>навколишнього</a:t>
            </a:r>
            <a:r>
              <a:rPr lang="ru-RU" sz="2600" dirty="0" smtClean="0">
                <a:latin typeface="Verdana" pitchFamily="34" charset="0"/>
                <a:ea typeface="Verdana" pitchFamily="34" charset="0"/>
                <a:cs typeface="Verdana" pitchFamily="34" charset="0"/>
              </a:rPr>
              <a:t>  природного  </a:t>
            </a:r>
            <a:r>
              <a:rPr lang="ru-RU" sz="2600" dirty="0" err="1" smtClean="0">
                <a:latin typeface="Verdana" pitchFamily="34" charset="0"/>
                <a:ea typeface="Verdana" pitchFamily="34" charset="0"/>
                <a:cs typeface="Verdana" pitchFamily="34" charset="0"/>
              </a:rPr>
              <a:t>середовища</a:t>
            </a:r>
            <a:r>
              <a:rPr lang="ru-RU" sz="2600" dirty="0" smtClean="0">
                <a:latin typeface="Verdana" pitchFamily="34" charset="0"/>
                <a:ea typeface="Verdana" pitchFamily="34" charset="0"/>
                <a:cs typeface="Verdana" pitchFamily="34" charset="0"/>
              </a:rPr>
              <a:t>»;</a:t>
            </a:r>
          </a:p>
          <a:p>
            <a:pPr>
              <a:lnSpc>
                <a:spcPct val="134000"/>
              </a:lnSpc>
              <a:buFont typeface="Arial" pitchFamily="34" charset="0"/>
              <a:buChar char="•"/>
            </a:pPr>
            <a:r>
              <a:rPr lang="uk-UA" altLang="en-US" sz="2600" dirty="0" smtClean="0">
                <a:solidFill>
                  <a:srgbClr val="000000"/>
                </a:solidFill>
                <a:latin typeface="Verdana" pitchFamily="34" charset="0"/>
                <a:ea typeface="Verdana" pitchFamily="34" charset="0"/>
                <a:cs typeface="Verdana" pitchFamily="34" charset="0"/>
              </a:rPr>
              <a:t> Закон України </a:t>
            </a:r>
            <a:r>
              <a:rPr lang="ru-RU" sz="2600" dirty="0" smtClean="0">
                <a:latin typeface="Verdana" pitchFamily="34" charset="0"/>
                <a:ea typeface="Verdana" pitchFamily="34" charset="0"/>
                <a:cs typeface="Verdana" pitchFamily="34" charset="0"/>
              </a:rPr>
              <a:t>"Про </a:t>
            </a:r>
            <a:r>
              <a:rPr lang="ru-RU" sz="2600" dirty="0" err="1" smtClean="0">
                <a:latin typeface="Verdana" pitchFamily="34" charset="0"/>
                <a:ea typeface="Verdana" pitchFamily="34" charset="0"/>
                <a:cs typeface="Verdana" pitchFamily="34" charset="0"/>
              </a:rPr>
              <a:t>забезпечення</a:t>
            </a:r>
            <a:r>
              <a:rPr lang="ru-RU" sz="2600" dirty="0" smtClean="0">
                <a:latin typeface="Verdana" pitchFamily="34" charset="0"/>
                <a:ea typeface="Verdana" pitchFamily="34" charset="0"/>
                <a:cs typeface="Verdana" pitchFamily="34" charset="0"/>
              </a:rPr>
              <a:t> </a:t>
            </a:r>
            <a:r>
              <a:rPr lang="ru-RU" sz="2600" dirty="0" err="1" smtClean="0">
                <a:latin typeface="Verdana" pitchFamily="34" charset="0"/>
                <a:ea typeface="Verdana" pitchFamily="34" charset="0"/>
                <a:cs typeface="Verdana" pitchFamily="34" charset="0"/>
              </a:rPr>
              <a:t>санітарного</a:t>
            </a:r>
            <a:r>
              <a:rPr lang="ru-RU" sz="2600" dirty="0" smtClean="0">
                <a:latin typeface="Verdana" pitchFamily="34" charset="0"/>
                <a:ea typeface="Verdana" pitchFamily="34" charset="0"/>
                <a:cs typeface="Verdana" pitchFamily="34" charset="0"/>
              </a:rPr>
              <a:t> та </a:t>
            </a:r>
            <a:r>
              <a:rPr lang="ru-RU" sz="2600" dirty="0" err="1" smtClean="0">
                <a:latin typeface="Verdana" pitchFamily="34" charset="0"/>
                <a:ea typeface="Verdana" pitchFamily="34" charset="0"/>
                <a:cs typeface="Verdana" pitchFamily="34" charset="0"/>
              </a:rPr>
              <a:t>епідемічного</a:t>
            </a:r>
            <a:r>
              <a:rPr lang="ru-RU" sz="2600" dirty="0" smtClean="0">
                <a:latin typeface="Verdana" pitchFamily="34" charset="0"/>
                <a:ea typeface="Verdana" pitchFamily="34" charset="0"/>
                <a:cs typeface="Verdana" pitchFamily="34" charset="0"/>
              </a:rPr>
              <a:t>  </a:t>
            </a:r>
            <a:r>
              <a:rPr lang="ru-RU" sz="2600" dirty="0" err="1" smtClean="0">
                <a:latin typeface="Verdana" pitchFamily="34" charset="0"/>
                <a:ea typeface="Verdana" pitchFamily="34" charset="0"/>
                <a:cs typeface="Verdana" pitchFamily="34" charset="0"/>
              </a:rPr>
              <a:t>благополуччя</a:t>
            </a:r>
            <a:r>
              <a:rPr lang="ru-RU" sz="2600" dirty="0" smtClean="0">
                <a:latin typeface="Verdana" pitchFamily="34" charset="0"/>
                <a:ea typeface="Verdana" pitchFamily="34" charset="0"/>
                <a:cs typeface="Verdana" pitchFamily="34" charset="0"/>
              </a:rPr>
              <a:t>  </a:t>
            </a:r>
            <a:r>
              <a:rPr lang="ru-RU" sz="2600" dirty="0" err="1" smtClean="0">
                <a:latin typeface="Verdana" pitchFamily="34" charset="0"/>
                <a:ea typeface="Verdana" pitchFamily="34" charset="0"/>
                <a:cs typeface="Verdana" pitchFamily="34" charset="0"/>
              </a:rPr>
              <a:t>населення</a:t>
            </a:r>
            <a:r>
              <a:rPr lang="ru-RU" sz="2600" dirty="0" smtClean="0">
                <a:latin typeface="Verdana" pitchFamily="34" charset="0"/>
                <a:ea typeface="Verdana" pitchFamily="34" charset="0"/>
                <a:cs typeface="Verdana" pitchFamily="34" charset="0"/>
              </a:rPr>
              <a:t>»;</a:t>
            </a:r>
            <a:endParaRPr lang="uk-UA" altLang="en-US" sz="2600" dirty="0" smtClean="0">
              <a:solidFill>
                <a:srgbClr val="000000"/>
              </a:solidFill>
              <a:latin typeface="Verdana" pitchFamily="34" charset="0"/>
              <a:ea typeface="Verdana" pitchFamily="34" charset="0"/>
              <a:cs typeface="Verdana" pitchFamily="34" charset="0"/>
            </a:endParaRPr>
          </a:p>
          <a:p>
            <a:pPr>
              <a:lnSpc>
                <a:spcPct val="134000"/>
              </a:lnSpc>
              <a:buFont typeface="Arial" pitchFamily="34" charset="0"/>
              <a:buChar char="•"/>
            </a:pPr>
            <a:r>
              <a:rPr lang="uk-UA" altLang="en-US" sz="2600" dirty="0" smtClean="0">
                <a:solidFill>
                  <a:srgbClr val="000000"/>
                </a:solidFill>
                <a:latin typeface="Verdana" pitchFamily="34" charset="0"/>
                <a:ea typeface="Verdana" pitchFamily="34" charset="0"/>
                <a:cs typeface="Verdana" pitchFamily="34" charset="0"/>
              </a:rPr>
              <a:t> Національна стратегія управління відходами в Україні до 2030 року (08.11.2017 р);</a:t>
            </a:r>
          </a:p>
          <a:p>
            <a:pPr>
              <a:lnSpc>
                <a:spcPct val="134000"/>
              </a:lnSpc>
              <a:buFont typeface="Arial" pitchFamily="34" charset="0"/>
              <a:buChar char="•"/>
            </a:pPr>
            <a:r>
              <a:rPr lang="uk-UA" altLang="en-US" sz="2600" dirty="0" smtClean="0">
                <a:solidFill>
                  <a:srgbClr val="000000"/>
                </a:solidFill>
                <a:latin typeface="Verdana" pitchFamily="34" charset="0"/>
                <a:ea typeface="Verdana" pitchFamily="34" charset="0"/>
                <a:cs typeface="Verdana" pitchFamily="34" charset="0"/>
              </a:rPr>
              <a:t> Національний план управління відходами в Україні до 2030 року (20.02.2019);</a:t>
            </a:r>
          </a:p>
          <a:p>
            <a:pPr>
              <a:lnSpc>
                <a:spcPct val="134000"/>
              </a:lnSpc>
              <a:buFont typeface="Arial" pitchFamily="34" charset="0"/>
              <a:buChar char="•"/>
            </a:pPr>
            <a:r>
              <a:rPr lang="uk-UA" altLang="en-US" sz="2600" dirty="0" smtClean="0">
                <a:solidFill>
                  <a:srgbClr val="000000"/>
                </a:solidFill>
                <a:latin typeface="Verdana" pitchFamily="34" charset="0"/>
                <a:ea typeface="Verdana" pitchFamily="34" charset="0"/>
                <a:cs typeface="Verdana" pitchFamily="34" charset="0"/>
              </a:rPr>
              <a:t> Угода про асоціацію між Україною та Європейським Союзом (2014);</a:t>
            </a:r>
          </a:p>
          <a:p>
            <a:pPr>
              <a:lnSpc>
                <a:spcPct val="134000"/>
              </a:lnSpc>
              <a:buFont typeface="Arial" pitchFamily="34" charset="0"/>
              <a:buChar char="•"/>
            </a:pPr>
            <a:r>
              <a:rPr lang="uk-UA" sz="2600" dirty="0" smtClean="0">
                <a:latin typeface="Verdana" pitchFamily="34" charset="0"/>
                <a:ea typeface="Verdana" pitchFamily="34" charset="0"/>
                <a:cs typeface="Verdana" pitchFamily="34" charset="0"/>
              </a:rPr>
              <a:t> </a:t>
            </a:r>
            <a:r>
              <a:rPr lang="en-US" sz="2600" dirty="0" smtClean="0">
                <a:latin typeface="Verdana" pitchFamily="34" charset="0"/>
                <a:ea typeface="Verdana" pitchFamily="34" charset="0"/>
                <a:cs typeface="Verdana" pitchFamily="34" charset="0"/>
              </a:rPr>
              <a:t>ДБН В.2.4-2:2005 "</a:t>
            </a:r>
            <a:r>
              <a:rPr lang="en-US" sz="2600" dirty="0" err="1" smtClean="0">
                <a:latin typeface="Verdana" pitchFamily="34" charset="0"/>
                <a:ea typeface="Verdana" pitchFamily="34" charset="0"/>
                <a:cs typeface="Verdana" pitchFamily="34" charset="0"/>
              </a:rPr>
              <a:t>Полігони</a:t>
            </a:r>
            <a:r>
              <a:rPr lang="en-US" sz="2600" dirty="0" smtClean="0">
                <a:latin typeface="Verdana" pitchFamily="34" charset="0"/>
                <a:ea typeface="Verdana" pitchFamily="34" charset="0"/>
                <a:cs typeface="Verdana" pitchFamily="34" charset="0"/>
              </a:rPr>
              <a:t> </a:t>
            </a:r>
            <a:r>
              <a:rPr lang="en-US" sz="2600" dirty="0" err="1" smtClean="0">
                <a:latin typeface="Verdana" pitchFamily="34" charset="0"/>
                <a:ea typeface="Verdana" pitchFamily="34" charset="0"/>
                <a:cs typeface="Verdana" pitchFamily="34" charset="0"/>
              </a:rPr>
              <a:t>твердих</a:t>
            </a:r>
            <a:r>
              <a:rPr lang="en-US" sz="2600" dirty="0" smtClean="0">
                <a:latin typeface="Verdana" pitchFamily="34" charset="0"/>
                <a:ea typeface="Verdana" pitchFamily="34" charset="0"/>
                <a:cs typeface="Verdana" pitchFamily="34" charset="0"/>
              </a:rPr>
              <a:t> </a:t>
            </a:r>
            <a:r>
              <a:rPr lang="en-US" sz="2600" dirty="0" err="1" smtClean="0">
                <a:latin typeface="Verdana" pitchFamily="34" charset="0"/>
                <a:ea typeface="Verdana" pitchFamily="34" charset="0"/>
                <a:cs typeface="Verdana" pitchFamily="34" charset="0"/>
              </a:rPr>
              <a:t>побутових</a:t>
            </a:r>
            <a:r>
              <a:rPr lang="en-US" sz="2600" dirty="0" smtClean="0">
                <a:latin typeface="Verdana" pitchFamily="34" charset="0"/>
                <a:ea typeface="Verdana" pitchFamily="34" charset="0"/>
                <a:cs typeface="Verdana" pitchFamily="34" charset="0"/>
              </a:rPr>
              <a:t> </a:t>
            </a:r>
            <a:r>
              <a:rPr lang="en-US" sz="2600" dirty="0" err="1" smtClean="0">
                <a:latin typeface="Verdana" pitchFamily="34" charset="0"/>
                <a:ea typeface="Verdana" pitchFamily="34" charset="0"/>
                <a:cs typeface="Verdana" pitchFamily="34" charset="0"/>
              </a:rPr>
              <a:t>відходів</a:t>
            </a:r>
            <a:r>
              <a:rPr lang="en-US" sz="2600" dirty="0" smtClean="0">
                <a:latin typeface="Verdana" pitchFamily="34" charset="0"/>
                <a:ea typeface="Verdana" pitchFamily="34" charset="0"/>
                <a:cs typeface="Verdana" pitchFamily="34" charset="0"/>
              </a:rPr>
              <a:t>. </a:t>
            </a:r>
            <a:r>
              <a:rPr lang="en-US" sz="2600" dirty="0" err="1" smtClean="0">
                <a:latin typeface="Verdana" pitchFamily="34" charset="0"/>
                <a:ea typeface="Verdana" pitchFamily="34" charset="0"/>
                <a:cs typeface="Verdana" pitchFamily="34" charset="0"/>
              </a:rPr>
              <a:t>Основні</a:t>
            </a:r>
            <a:r>
              <a:rPr lang="en-US" sz="2600" dirty="0" smtClean="0">
                <a:latin typeface="Verdana" pitchFamily="34" charset="0"/>
                <a:ea typeface="Verdana" pitchFamily="34" charset="0"/>
                <a:cs typeface="Verdana" pitchFamily="34" charset="0"/>
              </a:rPr>
              <a:t> </a:t>
            </a:r>
            <a:r>
              <a:rPr lang="en-US" sz="2600" dirty="0" err="1" smtClean="0">
                <a:latin typeface="Verdana" pitchFamily="34" charset="0"/>
                <a:ea typeface="Verdana" pitchFamily="34" charset="0"/>
                <a:cs typeface="Verdana" pitchFamily="34" charset="0"/>
              </a:rPr>
              <a:t>положення</a:t>
            </a:r>
            <a:r>
              <a:rPr lang="en-US" sz="2600" dirty="0" smtClean="0">
                <a:latin typeface="Verdana" pitchFamily="34" charset="0"/>
                <a:ea typeface="Verdana" pitchFamily="34" charset="0"/>
                <a:cs typeface="Verdana" pitchFamily="34" charset="0"/>
              </a:rPr>
              <a:t> </a:t>
            </a:r>
            <a:r>
              <a:rPr lang="en-US" sz="2600" dirty="0" err="1" smtClean="0">
                <a:latin typeface="Verdana" pitchFamily="34" charset="0"/>
                <a:ea typeface="Verdana" pitchFamily="34" charset="0"/>
                <a:cs typeface="Verdana" pitchFamily="34" charset="0"/>
              </a:rPr>
              <a:t>проектування</a:t>
            </a:r>
            <a:r>
              <a:rPr lang="en-US" sz="2600" dirty="0" smtClean="0">
                <a:latin typeface="Verdana" pitchFamily="34" charset="0"/>
                <a:ea typeface="Verdana" pitchFamily="34" charset="0"/>
                <a:cs typeface="Verdana" pitchFamily="34" charset="0"/>
              </a:rPr>
              <a:t>";</a:t>
            </a:r>
            <a:endParaRPr lang="uk-UA" altLang="en-US" sz="2600" dirty="0" smtClean="0">
              <a:solidFill>
                <a:srgbClr val="000000"/>
              </a:solidFill>
              <a:latin typeface="Verdana" pitchFamily="34" charset="0"/>
              <a:ea typeface="Verdana" pitchFamily="34" charset="0"/>
              <a:cs typeface="Verdana" pitchFamily="34" charset="0"/>
            </a:endParaRPr>
          </a:p>
          <a:p>
            <a:pPr>
              <a:lnSpc>
                <a:spcPct val="134000"/>
              </a:lnSpc>
              <a:buFont typeface="Arial" pitchFamily="34" charset="0"/>
              <a:buChar char="•"/>
            </a:pPr>
            <a:endParaRPr kumimoji="0" lang="uk-UA" altLang="en-US" sz="2500" b="0" i="0" u="none" strike="noStrike" kern="1200" cap="none" spc="0" normalizeH="0" baseline="0" noProof="0" dirty="0" smtClean="0">
              <a:ln>
                <a:noFill/>
              </a:ln>
              <a:solidFill>
                <a:srgbClr val="000000"/>
              </a:solidFill>
              <a:effectLst/>
              <a:uLnTx/>
              <a:uFillTx/>
              <a:latin typeface="Verdana" pitchFamily="34" charset="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Grp="1" noChangeArrowheads="1"/>
          </p:cNvSpPr>
          <p:nvPr>
            <p:ph type="ctrTitle"/>
          </p:nvPr>
        </p:nvSpPr>
        <p:spPr bwMode="auto">
          <a:xfrm>
            <a:off x="662524" y="253678"/>
            <a:ext cx="8540167" cy="1046440"/>
          </a:xfrm>
          <a:prstGeom prst="rect">
            <a:avLst/>
          </a:prstGeom>
          <a:noFill/>
          <a:ln w="9525">
            <a:noFill/>
            <a:miter lim="800000"/>
            <a:headEnd/>
            <a:tailEnd/>
          </a:ln>
        </p:spPr>
        <p:txBody>
          <a:bodyPr wrap="square" lIns="0" tIns="0" rIns="0" bIns="0">
            <a:spAutoFit/>
          </a:bodyPr>
          <a:lstStyle/>
          <a:p>
            <a:pPr algn="l">
              <a:buSzPct val="100000"/>
            </a:pPr>
            <a:r>
              <a:rPr lang="uk-UA" altLang="en-US" sz="2400" b="1" cap="none" dirty="0" smtClean="0">
                <a:solidFill>
                  <a:srgbClr val="009DE0"/>
                </a:solidFill>
                <a:latin typeface="Verdana" pitchFamily="34" charset="0"/>
                <a:ea typeface="ＭＳ Ｐゴシック" pitchFamily="34" charset="-128"/>
              </a:rPr>
              <a:t>2. СУЧАСНА </a:t>
            </a:r>
            <a:r>
              <a:rPr lang="en-US" altLang="en-US" sz="2400" b="1" cap="none" dirty="0" smtClean="0">
                <a:solidFill>
                  <a:srgbClr val="009DE0"/>
                </a:solidFill>
                <a:latin typeface="Verdana" pitchFamily="34" charset="0"/>
                <a:ea typeface="ＭＳ Ｐゴシック" pitchFamily="34" charset="-128"/>
              </a:rPr>
              <a:t>ПОЛІТИК</a:t>
            </a:r>
            <a:r>
              <a:rPr lang="uk-UA" altLang="en-US" sz="2400" b="1" cap="none" dirty="0" smtClean="0">
                <a:solidFill>
                  <a:srgbClr val="009DE0"/>
                </a:solidFill>
                <a:latin typeface="Verdana" pitchFamily="34" charset="0"/>
                <a:ea typeface="ＭＳ Ｐゴシック" pitchFamily="34" charset="-128"/>
              </a:rPr>
              <a:t>А УКРАЇНИ </a:t>
            </a:r>
            <a:r>
              <a:rPr lang="en-US" altLang="en-US" sz="2400" b="1" cap="none" dirty="0" smtClean="0">
                <a:solidFill>
                  <a:srgbClr val="009DE0"/>
                </a:solidFill>
                <a:latin typeface="Verdana" pitchFamily="34" charset="0"/>
                <a:ea typeface="ＭＳ Ｐゴシック" pitchFamily="34" charset="-128"/>
              </a:rPr>
              <a:t> </a:t>
            </a:r>
            <a:r>
              <a:rPr lang="uk-UA" altLang="en-US" sz="2400" b="1" cap="none" dirty="0" smtClean="0">
                <a:solidFill>
                  <a:srgbClr val="009DE0"/>
                </a:solidFill>
                <a:latin typeface="Verdana" pitchFamily="34" charset="0"/>
                <a:ea typeface="ＭＳ Ｐゴシック" pitchFamily="34" charset="-128"/>
              </a:rPr>
              <a:t/>
            </a:r>
            <a:br>
              <a:rPr lang="uk-UA" altLang="en-US" sz="2400" b="1" cap="none" dirty="0" smtClean="0">
                <a:solidFill>
                  <a:srgbClr val="009DE0"/>
                </a:solidFill>
                <a:latin typeface="Verdana" pitchFamily="34" charset="0"/>
                <a:ea typeface="ＭＳ Ｐゴシック" pitchFamily="34" charset="-128"/>
              </a:rPr>
            </a:br>
            <a:r>
              <a:rPr lang="en-US" altLang="en-US" sz="2400" cap="none" dirty="0" smtClean="0">
                <a:solidFill>
                  <a:srgbClr val="009DE0"/>
                </a:solidFill>
                <a:latin typeface="Verdana" pitchFamily="34" charset="0"/>
                <a:ea typeface="ＭＳ Ｐゴシック" pitchFamily="34" charset="-128"/>
              </a:rPr>
              <a:t/>
            </a:r>
            <a:br>
              <a:rPr lang="en-US" altLang="en-US" sz="2400" cap="none" dirty="0" smtClean="0">
                <a:solidFill>
                  <a:srgbClr val="009DE0"/>
                </a:solidFill>
                <a:latin typeface="Verdana" pitchFamily="34" charset="0"/>
                <a:ea typeface="ＭＳ Ｐゴシック" pitchFamily="34" charset="-128"/>
              </a:rPr>
            </a:br>
            <a:r>
              <a:rPr lang="uk-UA" altLang="en-US" sz="2000" b="1" dirty="0" smtClean="0">
                <a:solidFill>
                  <a:srgbClr val="009DE0"/>
                </a:solidFill>
                <a:latin typeface="Verdana" pitchFamily="34" charset="0"/>
                <a:ea typeface="ＭＳ Ｐゴシック" pitchFamily="34" charset="-128"/>
              </a:rPr>
              <a:t>ЗАКОН УКРАЇНИ “ПРО ВІДХОДИ”</a:t>
            </a:r>
            <a:endParaRPr lang="en-US" altLang="en-US" sz="2000" b="1" dirty="0">
              <a:solidFill>
                <a:srgbClr val="000000"/>
              </a:solidFill>
            </a:endParaRPr>
          </a:p>
        </p:txBody>
      </p:sp>
      <p:sp>
        <p:nvSpPr>
          <p:cNvPr id="5" name="Подзаголовок 2"/>
          <p:cNvSpPr>
            <a:spLocks noGrp="1"/>
          </p:cNvSpPr>
          <p:nvPr>
            <p:ph type="subTitle" idx="1"/>
          </p:nvPr>
        </p:nvSpPr>
        <p:spPr>
          <a:xfrm>
            <a:off x="583600" y="1412776"/>
            <a:ext cx="8678944" cy="5184576"/>
          </a:xfrm>
        </p:spPr>
        <p:txBody>
          <a:bodyPr>
            <a:normAutofit/>
          </a:bodyPr>
          <a:lstStyle/>
          <a:p>
            <a:pPr algn="just">
              <a:buFont typeface="Arial" pitchFamily="34" charset="0"/>
              <a:buChar char="•"/>
            </a:pPr>
            <a:endParaRPr lang="ru-RU" sz="1800" dirty="0" smtClean="0"/>
          </a:p>
          <a:p>
            <a:pPr algn="just">
              <a:buFont typeface="Arial" pitchFamily="34" charset="0"/>
              <a:buChar char="•"/>
            </a:pPr>
            <a:endParaRPr lang="uk-UA" altLang="en-US" sz="1800" dirty="0" smtClean="0">
              <a:solidFill>
                <a:schemeClr val="tx1"/>
              </a:solidFill>
              <a:latin typeface="Verdana" pitchFamily="34" charset="0"/>
              <a:ea typeface="ＭＳ Ｐゴシック" pitchFamily="34" charset="-128"/>
            </a:endParaRPr>
          </a:p>
          <a:p>
            <a:pPr algn="just"/>
            <a:endParaRPr lang="uk-UA" altLang="en-US" sz="1800" dirty="0" smtClean="0">
              <a:solidFill>
                <a:srgbClr val="000000"/>
              </a:solidFill>
              <a:latin typeface="Verdana" pitchFamily="34" charset="0"/>
              <a:ea typeface="ＭＳ Ｐゴシック" pitchFamily="34" charset="-128"/>
            </a:endParaRPr>
          </a:p>
        </p:txBody>
      </p:sp>
      <p:sp>
        <p:nvSpPr>
          <p:cNvPr id="4" name="Content Placeholder 2"/>
          <p:cNvSpPr txBox="1">
            <a:spLocks/>
          </p:cNvSpPr>
          <p:nvPr/>
        </p:nvSpPr>
        <p:spPr>
          <a:xfrm>
            <a:off x="637352" y="1846388"/>
            <a:ext cx="8776449" cy="4822973"/>
          </a:xfrm>
          <a:prstGeom prst="rect">
            <a:avLst/>
          </a:prstGeom>
        </p:spPr>
        <p:txBody>
          <a:bodyPr vert="horz" lIns="91440" tIns="45720" rIns="91440" bIns="45720" rtlCol="0">
            <a:normAutofit fontScale="85000" lnSpcReduction="10000"/>
          </a:bodyPr>
          <a:lstStyle/>
          <a:p>
            <a:pPr fontAlgn="base"/>
            <a:r>
              <a:rPr lang="ru-RU" sz="2400" b="1" dirty="0" err="1" smtClean="0"/>
              <a:t>Основними</a:t>
            </a:r>
            <a:r>
              <a:rPr lang="ru-RU" sz="2400" b="1" dirty="0" smtClean="0"/>
              <a:t> </a:t>
            </a:r>
            <a:r>
              <a:rPr lang="ru-RU" sz="2400" b="1" dirty="0" err="1" smtClean="0"/>
              <a:t>завданнями</a:t>
            </a:r>
            <a:r>
              <a:rPr lang="ru-RU" sz="2400" b="1" dirty="0" smtClean="0"/>
              <a:t> Закону </a:t>
            </a:r>
            <a:r>
              <a:rPr lang="ru-RU" sz="2400" b="1" dirty="0" err="1" smtClean="0"/>
              <a:t>України</a:t>
            </a:r>
            <a:r>
              <a:rPr lang="ru-RU" sz="2400" b="1" dirty="0" smtClean="0"/>
              <a:t> «Про </a:t>
            </a:r>
            <a:r>
              <a:rPr lang="ru-RU" sz="2400" b="1" dirty="0" err="1" smtClean="0"/>
              <a:t>відходи</a:t>
            </a:r>
            <a:r>
              <a:rPr lang="ru-RU" sz="2400" b="1" dirty="0" smtClean="0"/>
              <a:t>» є:</a:t>
            </a:r>
          </a:p>
          <a:p>
            <a:pPr fontAlgn="base"/>
            <a:endParaRPr lang="ru-RU" sz="2400" dirty="0" smtClean="0"/>
          </a:p>
          <a:p>
            <a:pPr fontAlgn="base">
              <a:lnSpc>
                <a:spcPct val="124000"/>
              </a:lnSpc>
              <a:buFont typeface="Arial" pitchFamily="34" charset="0"/>
              <a:buChar char="•"/>
            </a:pPr>
            <a:r>
              <a:rPr lang="ru-RU" sz="2400" dirty="0" smtClean="0"/>
              <a:t>  </a:t>
            </a:r>
            <a:r>
              <a:rPr lang="ru-RU" sz="2400" dirty="0" err="1" smtClean="0"/>
              <a:t>визначення</a:t>
            </a:r>
            <a:r>
              <a:rPr lang="ru-RU" sz="2400" dirty="0" smtClean="0"/>
              <a:t> </a:t>
            </a:r>
            <a:r>
              <a:rPr lang="ru-RU" sz="2400" dirty="0" err="1" smtClean="0"/>
              <a:t>основних</a:t>
            </a:r>
            <a:r>
              <a:rPr lang="ru-RU" sz="2400" dirty="0" smtClean="0"/>
              <a:t> </a:t>
            </a:r>
            <a:r>
              <a:rPr lang="ru-RU" sz="2400" dirty="0" err="1" smtClean="0"/>
              <a:t>принципів</a:t>
            </a:r>
            <a:r>
              <a:rPr lang="ru-RU" sz="2400" dirty="0" smtClean="0"/>
              <a:t> </a:t>
            </a:r>
            <a:r>
              <a:rPr lang="ru-RU" sz="2400" dirty="0" err="1" smtClean="0"/>
              <a:t>державної</a:t>
            </a:r>
            <a:r>
              <a:rPr lang="ru-RU" sz="2400" dirty="0" smtClean="0"/>
              <a:t> </a:t>
            </a:r>
            <a:r>
              <a:rPr lang="ru-RU" sz="2400" dirty="0" err="1" smtClean="0"/>
              <a:t>політики</a:t>
            </a:r>
            <a:r>
              <a:rPr lang="ru-RU" sz="2400" dirty="0" smtClean="0"/>
              <a:t>  у  </a:t>
            </a:r>
            <a:r>
              <a:rPr lang="ru-RU" sz="2400" dirty="0" err="1" smtClean="0"/>
              <a:t>сфері</a:t>
            </a:r>
            <a:r>
              <a:rPr lang="ru-RU" sz="2400" dirty="0" smtClean="0"/>
              <a:t> </a:t>
            </a:r>
            <a:r>
              <a:rPr lang="ru-RU" sz="2400" dirty="0" err="1" smtClean="0"/>
              <a:t>поводження</a:t>
            </a:r>
            <a:r>
              <a:rPr lang="ru-RU" sz="2400" dirty="0" smtClean="0"/>
              <a:t> </a:t>
            </a:r>
            <a:r>
              <a:rPr lang="ru-RU" sz="2400" dirty="0" err="1" smtClean="0"/>
              <a:t>з</a:t>
            </a:r>
            <a:r>
              <a:rPr lang="ru-RU" sz="2400" dirty="0" smtClean="0"/>
              <a:t> </a:t>
            </a:r>
            <a:r>
              <a:rPr lang="ru-RU" sz="2400" dirty="0" err="1" smtClean="0"/>
              <a:t>відходами</a:t>
            </a:r>
            <a:r>
              <a:rPr lang="ru-RU" sz="2400" dirty="0" smtClean="0"/>
              <a:t>;</a:t>
            </a:r>
          </a:p>
          <a:p>
            <a:pPr fontAlgn="base">
              <a:lnSpc>
                <a:spcPct val="124000"/>
              </a:lnSpc>
              <a:buFont typeface="Arial" pitchFamily="34" charset="0"/>
              <a:buChar char="•"/>
            </a:pPr>
            <a:r>
              <a:rPr lang="ru-RU" sz="2400" dirty="0" smtClean="0"/>
              <a:t>  </a:t>
            </a:r>
            <a:r>
              <a:rPr lang="ru-RU" sz="2400" dirty="0" err="1" smtClean="0"/>
              <a:t>правове</a:t>
            </a:r>
            <a:r>
              <a:rPr lang="ru-RU" sz="2400" dirty="0" smtClean="0"/>
              <a:t>  </a:t>
            </a:r>
            <a:r>
              <a:rPr lang="ru-RU" sz="2400" dirty="0" err="1" smtClean="0"/>
              <a:t>регулювання</a:t>
            </a:r>
            <a:r>
              <a:rPr lang="ru-RU" sz="2400" dirty="0" smtClean="0"/>
              <a:t>  </a:t>
            </a:r>
            <a:r>
              <a:rPr lang="ru-RU" sz="2400" dirty="0" err="1" smtClean="0"/>
              <a:t>відносин</a:t>
            </a:r>
            <a:r>
              <a:rPr lang="ru-RU" sz="2400" dirty="0" smtClean="0"/>
              <a:t>  </a:t>
            </a:r>
            <a:r>
              <a:rPr lang="ru-RU" sz="2400" dirty="0" err="1" smtClean="0"/>
              <a:t>щодо</a:t>
            </a:r>
            <a:r>
              <a:rPr lang="ru-RU" sz="2400" dirty="0" smtClean="0"/>
              <a:t>  </a:t>
            </a:r>
            <a:r>
              <a:rPr lang="ru-RU" sz="2400" dirty="0" err="1" smtClean="0"/>
              <a:t>діяльності</a:t>
            </a:r>
            <a:r>
              <a:rPr lang="ru-RU" sz="2400" dirty="0" smtClean="0"/>
              <a:t>  у  </a:t>
            </a:r>
            <a:r>
              <a:rPr lang="ru-RU" sz="2400" dirty="0" err="1" smtClean="0"/>
              <a:t>сфері</a:t>
            </a:r>
            <a:r>
              <a:rPr lang="ru-RU" sz="2400" dirty="0" smtClean="0"/>
              <a:t> </a:t>
            </a:r>
            <a:r>
              <a:rPr lang="ru-RU" sz="2400" dirty="0" err="1" smtClean="0"/>
              <a:t>поводження</a:t>
            </a:r>
            <a:r>
              <a:rPr lang="ru-RU" sz="2400" dirty="0" smtClean="0"/>
              <a:t> </a:t>
            </a:r>
            <a:r>
              <a:rPr lang="ru-RU" sz="2400" dirty="0" err="1" smtClean="0"/>
              <a:t>з</a:t>
            </a:r>
            <a:r>
              <a:rPr lang="ru-RU" sz="2400" dirty="0" smtClean="0"/>
              <a:t> </a:t>
            </a:r>
            <a:r>
              <a:rPr lang="ru-RU" sz="2400" dirty="0" err="1" smtClean="0"/>
              <a:t>відходами</a:t>
            </a:r>
            <a:r>
              <a:rPr lang="ru-RU" sz="2400" dirty="0" smtClean="0"/>
              <a:t>;</a:t>
            </a:r>
          </a:p>
          <a:p>
            <a:pPr fontAlgn="base">
              <a:lnSpc>
                <a:spcPct val="124000"/>
              </a:lnSpc>
              <a:buFont typeface="Arial" pitchFamily="34" charset="0"/>
              <a:buChar char="•"/>
            </a:pPr>
            <a:r>
              <a:rPr lang="ru-RU" sz="2400" dirty="0" smtClean="0"/>
              <a:t>  </a:t>
            </a:r>
            <a:r>
              <a:rPr lang="ru-RU" sz="2400" dirty="0" err="1" smtClean="0"/>
              <a:t>визначення</a:t>
            </a:r>
            <a:r>
              <a:rPr lang="ru-RU" sz="2400" dirty="0" smtClean="0"/>
              <a:t> </a:t>
            </a:r>
            <a:r>
              <a:rPr lang="ru-RU" sz="2400" dirty="0" err="1" smtClean="0"/>
              <a:t>основних</a:t>
            </a:r>
            <a:r>
              <a:rPr lang="ru-RU" sz="2400" dirty="0" smtClean="0"/>
              <a:t> умов,  </a:t>
            </a:r>
            <a:r>
              <a:rPr lang="ru-RU" sz="2400" dirty="0" err="1" smtClean="0"/>
              <a:t>вимог</a:t>
            </a:r>
            <a:r>
              <a:rPr lang="ru-RU" sz="2400" dirty="0" smtClean="0"/>
              <a:t> </a:t>
            </a:r>
            <a:r>
              <a:rPr lang="ru-RU" sz="2400" dirty="0" err="1" smtClean="0"/>
              <a:t>і</a:t>
            </a:r>
            <a:r>
              <a:rPr lang="ru-RU" sz="2400" dirty="0" smtClean="0"/>
              <a:t> правил </a:t>
            </a:r>
            <a:r>
              <a:rPr lang="ru-RU" sz="2400" dirty="0" err="1" smtClean="0"/>
              <a:t>щодо</a:t>
            </a:r>
            <a:r>
              <a:rPr lang="ru-RU" sz="2400" dirty="0" smtClean="0"/>
              <a:t>  </a:t>
            </a:r>
            <a:r>
              <a:rPr lang="ru-RU" sz="2400" dirty="0" err="1" smtClean="0"/>
              <a:t>екологічно</a:t>
            </a:r>
            <a:r>
              <a:rPr lang="ru-RU" sz="2400" dirty="0" smtClean="0"/>
              <a:t> </a:t>
            </a:r>
            <a:r>
              <a:rPr lang="ru-RU" sz="2400" dirty="0" err="1" smtClean="0"/>
              <a:t>безпечного</a:t>
            </a:r>
            <a:r>
              <a:rPr lang="ru-RU" sz="2400" dirty="0" smtClean="0"/>
              <a:t>  </a:t>
            </a:r>
            <a:r>
              <a:rPr lang="ru-RU" sz="2400" dirty="0" err="1" smtClean="0"/>
              <a:t>поводження</a:t>
            </a:r>
            <a:r>
              <a:rPr lang="ru-RU" sz="2400" dirty="0" smtClean="0"/>
              <a:t>  </a:t>
            </a:r>
            <a:r>
              <a:rPr lang="ru-RU" sz="2400" dirty="0" err="1" smtClean="0"/>
              <a:t>з</a:t>
            </a:r>
            <a:r>
              <a:rPr lang="ru-RU" sz="2400" dirty="0" smtClean="0"/>
              <a:t>  </a:t>
            </a:r>
            <a:r>
              <a:rPr lang="ru-RU" sz="2400" dirty="0" err="1" smtClean="0"/>
              <a:t>відходами</a:t>
            </a:r>
            <a:r>
              <a:rPr lang="ru-RU" sz="2400" dirty="0" smtClean="0"/>
              <a:t>,  а  </a:t>
            </a:r>
            <a:r>
              <a:rPr lang="ru-RU" sz="2400" dirty="0" err="1" smtClean="0"/>
              <a:t>також</a:t>
            </a:r>
            <a:r>
              <a:rPr lang="ru-RU" sz="2400" dirty="0" smtClean="0"/>
              <a:t>  </a:t>
            </a:r>
            <a:r>
              <a:rPr lang="ru-RU" sz="2400" dirty="0" err="1" smtClean="0"/>
              <a:t>системи</a:t>
            </a:r>
            <a:r>
              <a:rPr lang="ru-RU" sz="2400" dirty="0" smtClean="0"/>
              <a:t>  </a:t>
            </a:r>
            <a:r>
              <a:rPr lang="ru-RU" sz="2400" dirty="0" err="1" smtClean="0"/>
              <a:t>заходів</a:t>
            </a:r>
            <a:r>
              <a:rPr lang="ru-RU" sz="2400" dirty="0" smtClean="0"/>
              <a:t>, </a:t>
            </a:r>
            <a:r>
              <a:rPr lang="ru-RU" sz="2400" dirty="0" err="1" smtClean="0"/>
              <a:t>пов'язаних</a:t>
            </a:r>
            <a:r>
              <a:rPr lang="ru-RU" sz="2400" dirty="0" smtClean="0"/>
              <a:t>     </a:t>
            </a:r>
            <a:r>
              <a:rPr lang="ru-RU" sz="2400" dirty="0" err="1" smtClean="0"/>
              <a:t>з</a:t>
            </a:r>
            <a:r>
              <a:rPr lang="ru-RU" sz="2400" dirty="0" smtClean="0"/>
              <a:t>      </a:t>
            </a:r>
            <a:r>
              <a:rPr lang="ru-RU" sz="2400" dirty="0" err="1" smtClean="0"/>
              <a:t>організаційно-економічним</a:t>
            </a:r>
            <a:r>
              <a:rPr lang="ru-RU" sz="2400" dirty="0" smtClean="0"/>
              <a:t>      </a:t>
            </a:r>
            <a:r>
              <a:rPr lang="ru-RU" sz="2400" dirty="0" err="1" smtClean="0"/>
              <a:t>стимулюванням</a:t>
            </a:r>
            <a:r>
              <a:rPr lang="ru-RU" sz="2400" dirty="0" smtClean="0"/>
              <a:t>  </a:t>
            </a:r>
            <a:r>
              <a:rPr lang="ru-RU" sz="2400" dirty="0" err="1" smtClean="0"/>
              <a:t>ресурсозбереження</a:t>
            </a:r>
            <a:r>
              <a:rPr lang="ru-RU" sz="2400" dirty="0" smtClean="0"/>
              <a:t>;</a:t>
            </a:r>
          </a:p>
          <a:p>
            <a:pPr>
              <a:lnSpc>
                <a:spcPct val="124000"/>
              </a:lnSpc>
              <a:buFont typeface="Arial" pitchFamily="34" charset="0"/>
              <a:buChar char="•"/>
            </a:pPr>
            <a:r>
              <a:rPr lang="ru-RU" sz="2400" dirty="0" smtClean="0"/>
              <a:t>  </a:t>
            </a:r>
            <a:r>
              <a:rPr lang="ru-RU" sz="2400" dirty="0" err="1" smtClean="0"/>
              <a:t>забезпечення</a:t>
            </a:r>
            <a:r>
              <a:rPr lang="ru-RU" sz="2400" dirty="0" smtClean="0"/>
              <a:t> </a:t>
            </a:r>
            <a:r>
              <a:rPr lang="ru-RU" sz="2400" dirty="0" err="1" smtClean="0"/>
              <a:t>мінімального</a:t>
            </a:r>
            <a:r>
              <a:rPr lang="ru-RU" sz="2400" dirty="0" smtClean="0"/>
              <a:t> </a:t>
            </a:r>
            <a:r>
              <a:rPr lang="ru-RU" sz="2400" dirty="0" err="1" smtClean="0"/>
              <a:t>утворення</a:t>
            </a:r>
            <a:r>
              <a:rPr lang="ru-RU" sz="2400" dirty="0" smtClean="0"/>
              <a:t>  </a:t>
            </a:r>
            <a:r>
              <a:rPr lang="ru-RU" sz="2400" dirty="0" err="1" smtClean="0"/>
              <a:t>відходів</a:t>
            </a:r>
            <a:r>
              <a:rPr lang="ru-RU" sz="2400" dirty="0" smtClean="0"/>
              <a:t>,  </a:t>
            </a:r>
            <a:r>
              <a:rPr lang="ru-RU" sz="2400" dirty="0" err="1" smtClean="0"/>
              <a:t>розширення</a:t>
            </a:r>
            <a:r>
              <a:rPr lang="ru-RU" sz="2400" dirty="0" smtClean="0"/>
              <a:t> </a:t>
            </a:r>
            <a:r>
              <a:rPr lang="ru-RU" sz="2400" dirty="0" err="1" smtClean="0"/>
              <a:t>їх</a:t>
            </a:r>
            <a:r>
              <a:rPr lang="ru-RU" sz="2400" dirty="0" smtClean="0"/>
              <a:t> </a:t>
            </a:r>
            <a:r>
              <a:rPr lang="ru-RU" sz="2400" dirty="0" err="1" smtClean="0"/>
              <a:t>використання</a:t>
            </a:r>
            <a:r>
              <a:rPr lang="ru-RU" sz="2400" dirty="0" smtClean="0"/>
              <a:t> у  </a:t>
            </a:r>
            <a:r>
              <a:rPr lang="ru-RU" sz="2400" dirty="0" err="1" smtClean="0"/>
              <a:t>господарській</a:t>
            </a:r>
            <a:r>
              <a:rPr lang="ru-RU" sz="2400" dirty="0" smtClean="0"/>
              <a:t> </a:t>
            </a:r>
            <a:r>
              <a:rPr lang="ru-RU" sz="2400" dirty="0" err="1" smtClean="0"/>
              <a:t>діяльності</a:t>
            </a:r>
            <a:r>
              <a:rPr lang="ru-RU" sz="2400" dirty="0" smtClean="0"/>
              <a:t>, </a:t>
            </a:r>
            <a:r>
              <a:rPr lang="ru-RU" sz="2400" dirty="0" err="1" smtClean="0"/>
              <a:t>запобігання</a:t>
            </a:r>
            <a:r>
              <a:rPr lang="ru-RU" sz="2400" dirty="0" smtClean="0"/>
              <a:t> </a:t>
            </a:r>
            <a:r>
              <a:rPr lang="ru-RU" sz="2400" dirty="0" err="1" smtClean="0"/>
              <a:t>шкідливому</a:t>
            </a:r>
            <a:r>
              <a:rPr lang="ru-RU" sz="2400" dirty="0" smtClean="0"/>
              <a:t> </a:t>
            </a:r>
            <a:r>
              <a:rPr lang="ru-RU" sz="2400" dirty="0" err="1" smtClean="0"/>
              <a:t>впливу</a:t>
            </a:r>
            <a:r>
              <a:rPr lang="ru-RU" sz="2400" dirty="0" smtClean="0"/>
              <a:t> </a:t>
            </a:r>
            <a:r>
              <a:rPr lang="ru-RU" sz="2400" dirty="0" err="1" smtClean="0"/>
              <a:t>відходів</a:t>
            </a:r>
            <a:r>
              <a:rPr lang="ru-RU" sz="2400" dirty="0" smtClean="0"/>
              <a:t> на  </a:t>
            </a:r>
            <a:r>
              <a:rPr lang="ru-RU" sz="2400" dirty="0" err="1" smtClean="0"/>
              <a:t>навколишнє</a:t>
            </a:r>
            <a:r>
              <a:rPr lang="ru-RU" sz="2400" dirty="0" smtClean="0"/>
              <a:t>  </a:t>
            </a:r>
            <a:r>
              <a:rPr lang="ru-RU" sz="2400" dirty="0" err="1" smtClean="0"/>
              <a:t>природне</a:t>
            </a:r>
            <a:r>
              <a:rPr lang="ru-RU" sz="2400" dirty="0" smtClean="0"/>
              <a:t>  </a:t>
            </a:r>
            <a:r>
              <a:rPr lang="ru-RU" sz="2400" dirty="0" err="1" smtClean="0"/>
              <a:t>середовище</a:t>
            </a:r>
            <a:r>
              <a:rPr lang="ru-RU" sz="2400" dirty="0" smtClean="0"/>
              <a:t>  та  </a:t>
            </a:r>
            <a:r>
              <a:rPr lang="ru-RU" sz="2400" dirty="0" err="1" smtClean="0"/>
              <a:t>здоров'я</a:t>
            </a:r>
            <a:r>
              <a:rPr lang="ru-RU" sz="2400" dirty="0" smtClean="0"/>
              <a:t> </a:t>
            </a:r>
            <a:r>
              <a:rPr lang="ru-RU" sz="2400" dirty="0" err="1" smtClean="0"/>
              <a:t>людини</a:t>
            </a:r>
            <a:r>
              <a:rPr lang="ru-RU" sz="2400" dirty="0" smtClean="0"/>
              <a:t>. </a:t>
            </a:r>
            <a:r>
              <a:rPr lang="ru-RU" sz="2000" dirty="0" smtClean="0"/>
              <a:t/>
            </a:r>
            <a:br>
              <a:rPr lang="ru-RU" sz="2000" dirty="0" smtClean="0"/>
            </a:br>
            <a:endParaRPr kumimoji="0" lang="uk-UA" altLang="en-US" sz="2500" b="0" i="0" u="none" strike="noStrike" kern="1200" cap="none" spc="0" normalizeH="0" baseline="0" noProof="0" dirty="0" smtClean="0">
              <a:ln>
                <a:noFill/>
              </a:ln>
              <a:solidFill>
                <a:srgbClr val="000000"/>
              </a:solidFill>
              <a:effectLst/>
              <a:uLnTx/>
              <a:uFillTx/>
              <a:latin typeface="Verdana" pitchFamily="34" charset="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Grp="1" noChangeArrowheads="1"/>
          </p:cNvSpPr>
          <p:nvPr>
            <p:ph type="ctrTitle"/>
          </p:nvPr>
        </p:nvSpPr>
        <p:spPr bwMode="auto">
          <a:xfrm>
            <a:off x="662524" y="44624"/>
            <a:ext cx="8540167" cy="984885"/>
          </a:xfrm>
          <a:prstGeom prst="rect">
            <a:avLst/>
          </a:prstGeom>
          <a:noFill/>
          <a:ln w="9525">
            <a:noFill/>
            <a:miter lim="800000"/>
            <a:headEnd/>
            <a:tailEnd/>
          </a:ln>
        </p:spPr>
        <p:txBody>
          <a:bodyPr wrap="square" lIns="0" tIns="0" rIns="0" bIns="0">
            <a:spAutoFit/>
          </a:bodyPr>
          <a:lstStyle/>
          <a:p>
            <a:pPr algn="l">
              <a:buSzPct val="100000"/>
            </a:pPr>
            <a:r>
              <a:rPr lang="uk-UA" altLang="en-US" sz="2400" b="1" cap="none" dirty="0" smtClean="0">
                <a:solidFill>
                  <a:srgbClr val="009DE0"/>
                </a:solidFill>
                <a:latin typeface="Verdana" pitchFamily="34" charset="0"/>
                <a:ea typeface="ＭＳ Ｐゴシック" pitchFamily="34" charset="-128"/>
              </a:rPr>
              <a:t>2. СУЧАСНА </a:t>
            </a:r>
            <a:r>
              <a:rPr lang="en-US" altLang="en-US" sz="2400" b="1" cap="none" dirty="0" smtClean="0">
                <a:solidFill>
                  <a:srgbClr val="009DE0"/>
                </a:solidFill>
                <a:latin typeface="Verdana" pitchFamily="34" charset="0"/>
                <a:ea typeface="ＭＳ Ｐゴシック" pitchFamily="34" charset="-128"/>
              </a:rPr>
              <a:t>ПОЛІТИК</a:t>
            </a:r>
            <a:r>
              <a:rPr lang="uk-UA" altLang="en-US" sz="2400" b="1" cap="none" dirty="0" smtClean="0">
                <a:solidFill>
                  <a:srgbClr val="009DE0"/>
                </a:solidFill>
                <a:latin typeface="Verdana" pitchFamily="34" charset="0"/>
                <a:ea typeface="ＭＳ Ｐゴシック" pitchFamily="34" charset="-128"/>
              </a:rPr>
              <a:t>А УКРАЇНИ </a:t>
            </a:r>
            <a:r>
              <a:rPr lang="en-US" altLang="en-US" sz="2400" b="1" cap="none" dirty="0" smtClean="0">
                <a:solidFill>
                  <a:srgbClr val="009DE0"/>
                </a:solidFill>
                <a:latin typeface="Verdana" pitchFamily="34" charset="0"/>
                <a:ea typeface="ＭＳ Ｐゴシック" pitchFamily="34" charset="-128"/>
              </a:rPr>
              <a:t> </a:t>
            </a:r>
            <a:r>
              <a:rPr lang="uk-UA" altLang="en-US" sz="2400" b="1" cap="none" dirty="0" smtClean="0">
                <a:solidFill>
                  <a:srgbClr val="009DE0"/>
                </a:solidFill>
                <a:latin typeface="Verdana" pitchFamily="34" charset="0"/>
                <a:ea typeface="ＭＳ Ｐゴシック" pitchFamily="34" charset="-128"/>
              </a:rPr>
              <a:t/>
            </a:r>
            <a:br>
              <a:rPr lang="uk-UA" altLang="en-US" sz="2400" b="1" cap="none" dirty="0" smtClean="0">
                <a:solidFill>
                  <a:srgbClr val="009DE0"/>
                </a:solidFill>
                <a:latin typeface="Verdana" pitchFamily="34" charset="0"/>
                <a:ea typeface="ＭＳ Ｐゴシック" pitchFamily="34" charset="-128"/>
              </a:rPr>
            </a:br>
            <a:r>
              <a:rPr lang="en-US" altLang="en-US" sz="2000" b="1" dirty="0" smtClean="0">
                <a:solidFill>
                  <a:srgbClr val="009DE0"/>
                </a:solidFill>
                <a:latin typeface="Verdana" pitchFamily="34" charset="0"/>
                <a:ea typeface="ＭＳ Ｐゴシック" pitchFamily="34" charset="-128"/>
              </a:rPr>
              <a:t>НАЦІОНАЛЬНА СТРАТЕГІЯ</a:t>
            </a:r>
            <a:r>
              <a:rPr lang="uk-UA" altLang="en-US" sz="2000" b="1" dirty="0" smtClean="0">
                <a:solidFill>
                  <a:srgbClr val="009DE0"/>
                </a:solidFill>
                <a:latin typeface="Verdana" pitchFamily="34" charset="0"/>
                <a:ea typeface="ＭＳ Ｐゴシック" pitchFamily="34" charset="-128"/>
              </a:rPr>
              <a:t> УПРАВЛІННЯ ВІДХОДАМИ В УКРАЇНІ ДО 2030 РОКУ </a:t>
            </a:r>
            <a:endParaRPr lang="en-US" altLang="en-US" sz="2000" b="1" dirty="0">
              <a:solidFill>
                <a:srgbClr val="000000"/>
              </a:solidFill>
            </a:endParaRPr>
          </a:p>
        </p:txBody>
      </p:sp>
      <p:sp>
        <p:nvSpPr>
          <p:cNvPr id="5" name="Подзаголовок 2"/>
          <p:cNvSpPr>
            <a:spLocks noGrp="1"/>
          </p:cNvSpPr>
          <p:nvPr>
            <p:ph type="subTitle" idx="1"/>
          </p:nvPr>
        </p:nvSpPr>
        <p:spPr>
          <a:xfrm>
            <a:off x="643455" y="1268760"/>
            <a:ext cx="8678944" cy="5184576"/>
          </a:xfrm>
        </p:spPr>
        <p:txBody>
          <a:bodyPr>
            <a:normAutofit/>
          </a:bodyPr>
          <a:lstStyle/>
          <a:p>
            <a:pPr algn="just">
              <a:buFont typeface="Arial" pitchFamily="34" charset="0"/>
              <a:buChar char="•"/>
            </a:pPr>
            <a:endParaRPr lang="ru-RU" sz="1800" dirty="0" smtClean="0"/>
          </a:p>
          <a:p>
            <a:pPr algn="just">
              <a:buFont typeface="Arial" pitchFamily="34" charset="0"/>
              <a:buChar char="•"/>
            </a:pPr>
            <a:endParaRPr lang="uk-UA" altLang="en-US" sz="1800" dirty="0" smtClean="0">
              <a:solidFill>
                <a:schemeClr val="tx1"/>
              </a:solidFill>
              <a:latin typeface="Verdana" pitchFamily="34" charset="0"/>
              <a:ea typeface="ＭＳ Ｐゴシック" pitchFamily="34" charset="-128"/>
            </a:endParaRPr>
          </a:p>
          <a:p>
            <a:pPr algn="just"/>
            <a:endParaRPr lang="uk-UA" altLang="en-US" sz="1800" dirty="0" smtClean="0">
              <a:solidFill>
                <a:srgbClr val="000000"/>
              </a:solidFill>
              <a:latin typeface="Verdana" pitchFamily="34" charset="0"/>
              <a:ea typeface="ＭＳ Ｐゴシック" pitchFamily="34" charset="-128"/>
            </a:endParaRPr>
          </a:p>
        </p:txBody>
      </p:sp>
      <p:sp>
        <p:nvSpPr>
          <p:cNvPr id="4" name="Content Placeholder 2"/>
          <p:cNvSpPr txBox="1">
            <a:spLocks/>
          </p:cNvSpPr>
          <p:nvPr/>
        </p:nvSpPr>
        <p:spPr>
          <a:xfrm>
            <a:off x="0" y="980728"/>
            <a:ext cx="9905999" cy="5661248"/>
          </a:xfrm>
          <a:prstGeom prst="rect">
            <a:avLst/>
          </a:prstGeom>
        </p:spPr>
        <p:txBody>
          <a:bodyPr vert="horz" lIns="91440" tIns="45720" rIns="91440" bIns="45720" rtlCol="0">
            <a:normAutofit fontScale="25000" lnSpcReduction="20000"/>
          </a:bodyPr>
          <a:lstStyle/>
          <a:p>
            <a:pPr lvl="1">
              <a:lnSpc>
                <a:spcPct val="140000"/>
              </a:lnSpc>
              <a:buFont typeface="Arial" pitchFamily="34" charset="0"/>
              <a:buChar char="•"/>
            </a:pPr>
            <a:r>
              <a:rPr lang="uk-UA" altLang="en-US" sz="3300" dirty="0" smtClean="0">
                <a:solidFill>
                  <a:srgbClr val="000000"/>
                </a:solidFill>
                <a:latin typeface="Verdana" pitchFamily="34" charset="0"/>
                <a:ea typeface="Verdana" pitchFamily="34" charset="0"/>
                <a:cs typeface="Verdana" pitchFamily="34" charset="0"/>
              </a:rPr>
              <a:t>   </a:t>
            </a:r>
            <a:r>
              <a:rPr lang="uk-UA" altLang="en-US" sz="5600" dirty="0" smtClean="0">
                <a:solidFill>
                  <a:srgbClr val="000000"/>
                </a:solidFill>
                <a:latin typeface="Verdana" pitchFamily="34" charset="0"/>
                <a:ea typeface="Verdana" pitchFamily="34" charset="0"/>
                <a:cs typeface="Verdana" pitchFamily="34" charset="0"/>
              </a:rPr>
              <a:t>Відхід від захоронення на полігонах, як єдиного шляху поводження з відходами;</a:t>
            </a:r>
          </a:p>
          <a:p>
            <a:pPr lvl="1">
              <a:lnSpc>
                <a:spcPct val="140000"/>
              </a:lnSpc>
              <a:buFont typeface="Arial" pitchFamily="34" charset="0"/>
              <a:buChar char="•"/>
            </a:pPr>
            <a:endParaRPr lang="uk-UA" altLang="en-US" sz="5600" dirty="0" smtClean="0">
              <a:solidFill>
                <a:srgbClr val="000000"/>
              </a:solidFill>
              <a:latin typeface="Verdana" pitchFamily="34" charset="0"/>
              <a:ea typeface="Verdana" pitchFamily="34" charset="0"/>
              <a:cs typeface="Verdana" pitchFamily="34" charset="0"/>
            </a:endParaRPr>
          </a:p>
          <a:p>
            <a:pPr lvl="1">
              <a:lnSpc>
                <a:spcPct val="140000"/>
              </a:lnSpc>
              <a:buFont typeface="Arial" pitchFamily="34" charset="0"/>
              <a:buChar char="•"/>
            </a:pPr>
            <a:r>
              <a:rPr lang="uk-UA" altLang="en-US" sz="5600" dirty="0" smtClean="0">
                <a:solidFill>
                  <a:srgbClr val="000000"/>
                </a:solidFill>
                <a:latin typeface="Verdana" pitchFamily="34" charset="0"/>
                <a:ea typeface="Verdana" pitchFamily="34" charset="0"/>
                <a:cs typeface="Verdana" pitchFamily="34" charset="0"/>
              </a:rPr>
              <a:t>  Встановлення 5-ти  ступінчатої ієрархії поводження з відходами;</a:t>
            </a:r>
          </a:p>
          <a:p>
            <a:pPr lvl="1">
              <a:lnSpc>
                <a:spcPct val="140000"/>
              </a:lnSpc>
              <a:buFont typeface="Arial" pitchFamily="34" charset="0"/>
              <a:buChar char="•"/>
            </a:pPr>
            <a:endParaRPr lang="en-US" altLang="en-US" sz="5600" dirty="0" smtClean="0">
              <a:solidFill>
                <a:srgbClr val="000000"/>
              </a:solidFill>
              <a:latin typeface="Verdana" pitchFamily="34" charset="0"/>
              <a:ea typeface="Verdana" pitchFamily="34" charset="0"/>
              <a:cs typeface="Verdana" pitchFamily="34" charset="0"/>
            </a:endParaRPr>
          </a:p>
          <a:p>
            <a:pPr lvl="1">
              <a:lnSpc>
                <a:spcPct val="140000"/>
              </a:lnSpc>
              <a:buFont typeface="Arial" pitchFamily="34" charset="0"/>
              <a:buChar char="•"/>
            </a:pPr>
            <a:r>
              <a:rPr lang="en-US" sz="5600" dirty="0" smtClean="0">
                <a:latin typeface="Verdana" pitchFamily="34" charset="0"/>
                <a:ea typeface="Verdana" pitchFamily="34" charset="0"/>
                <a:cs typeface="Verdana" pitchFamily="34" charset="0"/>
              </a:rPr>
              <a:t>  </a:t>
            </a:r>
            <a:r>
              <a:rPr lang="uk-UA" sz="5600" dirty="0" smtClean="0">
                <a:latin typeface="Verdana" pitchFamily="34" charset="0"/>
                <a:ea typeface="Verdana" pitchFamily="34" charset="0"/>
                <a:cs typeface="Verdana" pitchFamily="34" charset="0"/>
              </a:rPr>
              <a:t>З</a:t>
            </a:r>
            <a:r>
              <a:rPr lang="ru-RU" sz="5600" dirty="0" err="1" smtClean="0">
                <a:latin typeface="Verdana" pitchFamily="34" charset="0"/>
                <a:ea typeface="Verdana" pitchFamily="34" charset="0"/>
                <a:cs typeface="Verdana" pitchFamily="34" charset="0"/>
              </a:rPr>
              <a:t>абезпечення</a:t>
            </a:r>
            <a:r>
              <a:rPr lang="ru-RU" sz="5600" dirty="0" smtClean="0">
                <a:latin typeface="Verdana" pitchFamily="34" charset="0"/>
                <a:ea typeface="Verdana" pitchFamily="34" charset="0"/>
                <a:cs typeface="Verdana" pitchFamily="34" charset="0"/>
              </a:rPr>
              <a:t> </a:t>
            </a:r>
            <a:r>
              <a:rPr lang="ru-RU" sz="5600" dirty="0" err="1" smtClean="0">
                <a:latin typeface="Verdana" pitchFamily="34" charset="0"/>
                <a:ea typeface="Verdana" pitchFamily="34" charset="0"/>
                <a:cs typeface="Verdana" pitchFamily="34" charset="0"/>
              </a:rPr>
              <a:t>функціонування</a:t>
            </a:r>
            <a:r>
              <a:rPr lang="ru-RU" sz="5600" dirty="0" smtClean="0">
                <a:latin typeface="Verdana" pitchFamily="34" charset="0"/>
                <a:ea typeface="Verdana" pitchFamily="34" charset="0"/>
                <a:cs typeface="Verdana" pitchFamily="34" charset="0"/>
              </a:rPr>
              <a:t> </a:t>
            </a:r>
            <a:r>
              <a:rPr lang="ru-RU" sz="5600" dirty="0" err="1" smtClean="0">
                <a:latin typeface="Verdana" pitchFamily="34" charset="0"/>
                <a:ea typeface="Verdana" pitchFamily="34" charset="0"/>
                <a:cs typeface="Verdana" pitchFamily="34" charset="0"/>
              </a:rPr>
              <a:t>мережі</a:t>
            </a:r>
            <a:r>
              <a:rPr lang="ru-RU" sz="5600" dirty="0" smtClean="0">
                <a:latin typeface="Verdana" pitchFamily="34" charset="0"/>
                <a:ea typeface="Verdana" pitchFamily="34" charset="0"/>
                <a:cs typeface="Verdana" pitchFamily="34" charset="0"/>
              </a:rPr>
              <a:t> </a:t>
            </a:r>
            <a:r>
              <a:rPr lang="ru-RU" sz="5600" dirty="0" err="1" smtClean="0">
                <a:latin typeface="Verdana" pitchFamily="34" charset="0"/>
                <a:ea typeface="Verdana" pitchFamily="34" charset="0"/>
                <a:cs typeface="Verdana" pitchFamily="34" charset="0"/>
              </a:rPr>
              <a:t>регіональних</a:t>
            </a:r>
            <a:r>
              <a:rPr lang="ru-RU" sz="5600" dirty="0" smtClean="0">
                <a:latin typeface="Verdana" pitchFamily="34" charset="0"/>
                <a:ea typeface="Verdana" pitchFamily="34" charset="0"/>
                <a:cs typeface="Verdana" pitchFamily="34" charset="0"/>
              </a:rPr>
              <a:t> </a:t>
            </a:r>
            <a:r>
              <a:rPr lang="ru-RU" sz="5600" dirty="0" err="1" smtClean="0">
                <a:latin typeface="Verdana" pitchFamily="34" charset="0"/>
                <a:ea typeface="Verdana" pitchFamily="34" charset="0"/>
                <a:cs typeface="Verdana" pitchFamily="34" charset="0"/>
              </a:rPr>
              <a:t>полігонів</a:t>
            </a:r>
            <a:r>
              <a:rPr lang="ru-RU" sz="5600" dirty="0" smtClean="0">
                <a:latin typeface="Verdana" pitchFamily="34" charset="0"/>
                <a:ea typeface="Verdana" pitchFamily="34" charset="0"/>
                <a:cs typeface="Verdana" pitchFamily="34" charset="0"/>
              </a:rPr>
              <a:t> </a:t>
            </a:r>
            <a:r>
              <a:rPr lang="ru-RU" sz="5600" dirty="0" err="1" smtClean="0">
                <a:latin typeface="Verdana" pitchFamily="34" charset="0"/>
                <a:ea typeface="Verdana" pitchFamily="34" charset="0"/>
                <a:cs typeface="Verdana" pitchFamily="34" charset="0"/>
              </a:rPr>
              <a:t>відповідно</a:t>
            </a:r>
            <a:r>
              <a:rPr lang="ru-RU" sz="5600" dirty="0" smtClean="0">
                <a:latin typeface="Verdana" pitchFamily="34" charset="0"/>
                <a:ea typeface="Verdana" pitchFamily="34" charset="0"/>
                <a:cs typeface="Verdana" pitchFamily="34" charset="0"/>
              </a:rPr>
              <a:t> до </a:t>
            </a:r>
            <a:r>
              <a:rPr lang="ru-RU" sz="5600" dirty="0" err="1" smtClean="0">
                <a:latin typeface="Verdana" pitchFamily="34" charset="0"/>
                <a:ea typeface="Verdana" pitchFamily="34" charset="0"/>
                <a:cs typeface="Verdana" pitchFamily="34" charset="0"/>
              </a:rPr>
              <a:t>вимог</a:t>
            </a:r>
            <a:r>
              <a:rPr lang="ru-RU" sz="5600" dirty="0" smtClean="0">
                <a:latin typeface="Verdana" pitchFamily="34" charset="0"/>
                <a:ea typeface="Verdana" pitchFamily="34" charset="0"/>
                <a:cs typeface="Verdana" pitchFamily="34" charset="0"/>
              </a:rPr>
              <a:t> </a:t>
            </a:r>
            <a:r>
              <a:rPr lang="ru-RU" sz="5600" dirty="0" err="1" smtClean="0">
                <a:latin typeface="Verdana" pitchFamily="34" charset="0"/>
                <a:ea typeface="Verdana" pitchFamily="34" charset="0"/>
                <a:cs typeface="Verdana" pitchFamily="34" charset="0"/>
              </a:rPr>
              <a:t>Директиви</a:t>
            </a:r>
            <a:r>
              <a:rPr lang="ru-RU" sz="5600" dirty="0" smtClean="0">
                <a:latin typeface="Verdana" pitchFamily="34" charset="0"/>
                <a:ea typeface="Verdana" pitchFamily="34" charset="0"/>
                <a:cs typeface="Verdana" pitchFamily="34" charset="0"/>
              </a:rPr>
              <a:t> </a:t>
            </a:r>
            <a:r>
              <a:rPr lang="ru-RU" sz="5600" u="sng" dirty="0" smtClean="0">
                <a:latin typeface="Verdana" pitchFamily="34" charset="0"/>
                <a:ea typeface="Verdana" pitchFamily="34" charset="0"/>
                <a:cs typeface="Verdana" pitchFamily="34" charset="0"/>
                <a:hlinkClick r:id="rId2"/>
              </a:rPr>
              <a:t>№ 999/31/ЄС</a:t>
            </a:r>
            <a:r>
              <a:rPr lang="ru-RU" sz="5600" dirty="0" smtClean="0">
                <a:latin typeface="Verdana" pitchFamily="34" charset="0"/>
                <a:ea typeface="Verdana" pitchFamily="34" charset="0"/>
                <a:cs typeface="Verdana" pitchFamily="34" charset="0"/>
              </a:rPr>
              <a:t>  </a:t>
            </a:r>
            <a:r>
              <a:rPr lang="ru-RU" sz="5600" dirty="0" err="1" smtClean="0">
                <a:latin typeface="Verdana" pitchFamily="34" charset="0"/>
                <a:ea typeface="Verdana" pitchFamily="34" charset="0"/>
                <a:cs typeface="Verdana" pitchFamily="34" charset="0"/>
              </a:rPr>
              <a:t>від</a:t>
            </a:r>
            <a:r>
              <a:rPr lang="ru-RU" sz="5600" dirty="0" smtClean="0">
                <a:latin typeface="Verdana" pitchFamily="34" charset="0"/>
                <a:ea typeface="Verdana" pitchFamily="34" charset="0"/>
                <a:cs typeface="Verdana" pitchFamily="34" charset="0"/>
              </a:rPr>
              <a:t> 26 </a:t>
            </a:r>
            <a:r>
              <a:rPr lang="ru-RU" sz="5600" dirty="0" err="1" smtClean="0">
                <a:latin typeface="Verdana" pitchFamily="34" charset="0"/>
                <a:ea typeface="Verdana" pitchFamily="34" charset="0"/>
                <a:cs typeface="Verdana" pitchFamily="34" charset="0"/>
              </a:rPr>
              <a:t>квітня</a:t>
            </a:r>
            <a:r>
              <a:rPr lang="ru-RU" sz="5600" dirty="0" smtClean="0">
                <a:latin typeface="Verdana" pitchFamily="34" charset="0"/>
                <a:ea typeface="Verdana" pitchFamily="34" charset="0"/>
                <a:cs typeface="Verdana" pitchFamily="34" charset="0"/>
              </a:rPr>
              <a:t> 1999 р. “Про </a:t>
            </a:r>
            <a:r>
              <a:rPr lang="ru-RU" sz="5600" dirty="0" err="1" smtClean="0">
                <a:latin typeface="Verdana" pitchFamily="34" charset="0"/>
                <a:ea typeface="Verdana" pitchFamily="34" charset="0"/>
                <a:cs typeface="Verdana" pitchFamily="34" charset="0"/>
              </a:rPr>
              <a:t>захоронення</a:t>
            </a:r>
            <a:r>
              <a:rPr lang="ru-RU" sz="5600" dirty="0" smtClean="0">
                <a:latin typeface="Verdana" pitchFamily="34" charset="0"/>
                <a:ea typeface="Verdana" pitchFamily="34" charset="0"/>
                <a:cs typeface="Verdana" pitchFamily="34" charset="0"/>
              </a:rPr>
              <a:t> </a:t>
            </a:r>
            <a:r>
              <a:rPr lang="ru-RU" sz="5600" dirty="0" err="1" smtClean="0">
                <a:latin typeface="Verdana" pitchFamily="34" charset="0"/>
                <a:ea typeface="Verdana" pitchFamily="34" charset="0"/>
                <a:cs typeface="Verdana" pitchFamily="34" charset="0"/>
              </a:rPr>
              <a:t>відходів</a:t>
            </a:r>
            <a:r>
              <a:rPr lang="ru-RU" sz="5600" dirty="0" smtClean="0">
                <a:latin typeface="Verdana" pitchFamily="34" charset="0"/>
                <a:ea typeface="Verdana" pitchFamily="34" charset="0"/>
                <a:cs typeface="Verdana" pitchFamily="34" charset="0"/>
              </a:rPr>
              <a:t>”; </a:t>
            </a:r>
          </a:p>
          <a:p>
            <a:pPr lvl="1">
              <a:lnSpc>
                <a:spcPct val="140000"/>
              </a:lnSpc>
              <a:buFont typeface="Arial" pitchFamily="34" charset="0"/>
              <a:buChar char="•"/>
            </a:pPr>
            <a:endParaRPr lang="ru-RU" sz="5600" dirty="0" smtClean="0">
              <a:latin typeface="Verdana" pitchFamily="34" charset="0"/>
              <a:ea typeface="Verdana" pitchFamily="34" charset="0"/>
              <a:cs typeface="Verdana" pitchFamily="34" charset="0"/>
            </a:endParaRPr>
          </a:p>
          <a:p>
            <a:pPr lvl="1">
              <a:lnSpc>
                <a:spcPct val="140000"/>
              </a:lnSpc>
              <a:buFont typeface="Arial" pitchFamily="34" charset="0"/>
              <a:buChar char="•"/>
            </a:pPr>
            <a:r>
              <a:rPr lang="ru-RU" sz="5600" dirty="0" smtClean="0">
                <a:latin typeface="Verdana" pitchFamily="34" charset="0"/>
                <a:ea typeface="Verdana" pitchFamily="34" charset="0"/>
                <a:cs typeface="Verdana" pitchFamily="34" charset="0"/>
              </a:rPr>
              <a:t>  </a:t>
            </a:r>
            <a:r>
              <a:rPr lang="ru-RU" sz="5600" dirty="0" err="1" smtClean="0">
                <a:latin typeface="Verdana" pitchFamily="34" charset="0"/>
                <a:ea typeface="Verdana" pitchFamily="34" charset="0"/>
                <a:cs typeface="Verdana" pitchFamily="34" charset="0"/>
              </a:rPr>
              <a:t>Припинення</a:t>
            </a:r>
            <a:r>
              <a:rPr lang="ru-RU" sz="5600" dirty="0" smtClean="0">
                <a:latin typeface="Verdana" pitchFamily="34" charset="0"/>
                <a:ea typeface="Verdana" pitchFamily="34" charset="0"/>
                <a:cs typeface="Verdana" pitchFamily="34" charset="0"/>
              </a:rPr>
              <a:t> </a:t>
            </a:r>
            <a:r>
              <a:rPr lang="ru-RU" sz="5600" dirty="0" err="1" smtClean="0">
                <a:latin typeface="Verdana" pitchFamily="34" charset="0"/>
                <a:ea typeface="Verdana" pitchFamily="34" charset="0"/>
                <a:cs typeface="Verdana" pitchFamily="34" charset="0"/>
              </a:rPr>
              <a:t>експлуатації</a:t>
            </a:r>
            <a:r>
              <a:rPr lang="ru-RU" sz="5600" dirty="0" smtClean="0">
                <a:latin typeface="Verdana" pitchFamily="34" charset="0"/>
                <a:ea typeface="Verdana" pitchFamily="34" charset="0"/>
                <a:cs typeface="Verdana" pitchFamily="34" charset="0"/>
              </a:rPr>
              <a:t>, </a:t>
            </a:r>
            <a:r>
              <a:rPr lang="ru-RU" sz="5600" dirty="0" err="1" smtClean="0">
                <a:latin typeface="Verdana" pitchFamily="34" charset="0"/>
                <a:ea typeface="Verdana" pitchFamily="34" charset="0"/>
                <a:cs typeface="Verdana" pitchFamily="34" charset="0"/>
              </a:rPr>
              <a:t>закриття</a:t>
            </a:r>
            <a:r>
              <a:rPr lang="ru-RU" sz="5600" dirty="0" smtClean="0">
                <a:latin typeface="Verdana" pitchFamily="34" charset="0"/>
                <a:ea typeface="Verdana" pitchFamily="34" charset="0"/>
                <a:cs typeface="Verdana" pitchFamily="34" charset="0"/>
              </a:rPr>
              <a:t> та </a:t>
            </a:r>
            <a:r>
              <a:rPr lang="ru-RU" sz="5600" dirty="0" err="1" smtClean="0">
                <a:latin typeface="Verdana" pitchFamily="34" charset="0"/>
                <a:ea typeface="Verdana" pitchFamily="34" charset="0"/>
                <a:cs typeface="Verdana" pitchFamily="34" charset="0"/>
              </a:rPr>
              <a:t>рекультивацію</a:t>
            </a:r>
            <a:r>
              <a:rPr lang="ru-RU" sz="5600" dirty="0" smtClean="0">
                <a:latin typeface="Verdana" pitchFamily="34" charset="0"/>
                <a:ea typeface="Verdana" pitchFamily="34" charset="0"/>
                <a:cs typeface="Verdana" pitchFamily="34" charset="0"/>
              </a:rPr>
              <a:t> </a:t>
            </a:r>
            <a:r>
              <a:rPr lang="ru-RU" sz="5600" dirty="0" err="1" smtClean="0">
                <a:latin typeface="Verdana" pitchFamily="34" charset="0"/>
                <a:ea typeface="Verdana" pitchFamily="34" charset="0"/>
                <a:cs typeface="Verdana" pitchFamily="34" charset="0"/>
              </a:rPr>
              <a:t>полігонів</a:t>
            </a:r>
            <a:r>
              <a:rPr lang="ru-RU" sz="5600" dirty="0" smtClean="0">
                <a:latin typeface="Verdana" pitchFamily="34" charset="0"/>
                <a:ea typeface="Verdana" pitchFamily="34" charset="0"/>
                <a:cs typeface="Verdana" pitchFamily="34" charset="0"/>
              </a:rPr>
              <a:t> </a:t>
            </a:r>
            <a:r>
              <a:rPr lang="ru-RU" sz="5600" dirty="0" err="1" smtClean="0">
                <a:latin typeface="Verdana" pitchFamily="34" charset="0"/>
                <a:ea typeface="Verdana" pitchFamily="34" charset="0"/>
                <a:cs typeface="Verdana" pitchFamily="34" charset="0"/>
              </a:rPr>
              <a:t>і</a:t>
            </a:r>
            <a:r>
              <a:rPr lang="ru-RU" sz="5600" dirty="0" smtClean="0">
                <a:latin typeface="Verdana" pitchFamily="34" charset="0"/>
                <a:ea typeface="Verdana" pitchFamily="34" charset="0"/>
                <a:cs typeface="Verdana" pitchFamily="34" charset="0"/>
              </a:rPr>
              <a:t> </a:t>
            </a:r>
            <a:r>
              <a:rPr lang="ru-RU" sz="5600" dirty="0" err="1" smtClean="0">
                <a:latin typeface="Verdana" pitchFamily="34" charset="0"/>
                <a:ea typeface="Verdana" pitchFamily="34" charset="0"/>
                <a:cs typeface="Verdana" pitchFamily="34" charset="0"/>
              </a:rPr>
              <a:t>сміттєзвалищ</a:t>
            </a:r>
            <a:r>
              <a:rPr lang="ru-RU" sz="5600" dirty="0" smtClean="0">
                <a:latin typeface="Verdana" pitchFamily="34" charset="0"/>
                <a:ea typeface="Verdana" pitchFamily="34" charset="0"/>
                <a:cs typeface="Verdana" pitchFamily="34" charset="0"/>
              </a:rPr>
              <a:t>, </a:t>
            </a:r>
            <a:r>
              <a:rPr lang="ru-RU" sz="5600" dirty="0" err="1" smtClean="0">
                <a:latin typeface="Verdana" pitchFamily="34" charset="0"/>
                <a:ea typeface="Verdana" pitchFamily="34" charset="0"/>
                <a:cs typeface="Verdana" pitchFamily="34" charset="0"/>
              </a:rPr>
              <a:t>які</a:t>
            </a:r>
            <a:r>
              <a:rPr lang="ru-RU" sz="5600" dirty="0" smtClean="0">
                <a:latin typeface="Verdana" pitchFamily="34" charset="0"/>
                <a:ea typeface="Verdana" pitchFamily="34" charset="0"/>
                <a:cs typeface="Verdana" pitchFamily="34" charset="0"/>
              </a:rPr>
              <a:t> не </a:t>
            </a:r>
            <a:r>
              <a:rPr lang="ru-RU" sz="5600" dirty="0" err="1" smtClean="0">
                <a:latin typeface="Verdana" pitchFamily="34" charset="0"/>
                <a:ea typeface="Verdana" pitchFamily="34" charset="0"/>
                <a:cs typeface="Verdana" pitchFamily="34" charset="0"/>
              </a:rPr>
              <a:t>відповідають</a:t>
            </a:r>
            <a:r>
              <a:rPr lang="ru-RU" sz="5600" dirty="0" smtClean="0">
                <a:latin typeface="Verdana" pitchFamily="34" charset="0"/>
                <a:ea typeface="Verdana" pitchFamily="34" charset="0"/>
                <a:cs typeface="Verdana" pitchFamily="34" charset="0"/>
              </a:rPr>
              <a:t> </a:t>
            </a:r>
            <a:r>
              <a:rPr lang="ru-RU" sz="5600" dirty="0" err="1" smtClean="0">
                <a:latin typeface="Verdana" pitchFamily="34" charset="0"/>
                <a:ea typeface="Verdana" pitchFamily="34" charset="0"/>
                <a:cs typeface="Verdana" pitchFamily="34" charset="0"/>
              </a:rPr>
              <a:t>вимогам</a:t>
            </a:r>
            <a:r>
              <a:rPr lang="ru-RU" sz="5600" dirty="0" smtClean="0">
                <a:latin typeface="Verdana" pitchFamily="34" charset="0"/>
                <a:ea typeface="Verdana" pitchFamily="34" charset="0"/>
                <a:cs typeface="Verdana" pitchFamily="34" charset="0"/>
              </a:rPr>
              <a:t> </a:t>
            </a:r>
            <a:r>
              <a:rPr lang="ru-RU" sz="5600" dirty="0" err="1" smtClean="0">
                <a:latin typeface="Verdana" pitchFamily="34" charset="0"/>
                <a:ea typeface="Verdana" pitchFamily="34" charset="0"/>
                <a:cs typeface="Verdana" pitchFamily="34" charset="0"/>
              </a:rPr>
              <a:t>екологічної</a:t>
            </a:r>
            <a:r>
              <a:rPr lang="ru-RU" sz="5600" dirty="0" smtClean="0">
                <a:latin typeface="Verdana" pitchFamily="34" charset="0"/>
                <a:ea typeface="Verdana" pitchFamily="34" charset="0"/>
                <a:cs typeface="Verdana" pitchFamily="34" charset="0"/>
              </a:rPr>
              <a:t> </a:t>
            </a:r>
            <a:r>
              <a:rPr lang="ru-RU" sz="5600" dirty="0" err="1" smtClean="0">
                <a:latin typeface="Verdana" pitchFamily="34" charset="0"/>
                <a:ea typeface="Verdana" pitchFamily="34" charset="0"/>
                <a:cs typeface="Verdana" pitchFamily="34" charset="0"/>
              </a:rPr>
              <a:t>безпеки</a:t>
            </a:r>
            <a:r>
              <a:rPr lang="ru-RU" sz="5600" dirty="0" smtClean="0">
                <a:latin typeface="Verdana" pitchFamily="34" charset="0"/>
                <a:ea typeface="Verdana" pitchFamily="34" charset="0"/>
                <a:cs typeface="Verdana" pitchFamily="34" charset="0"/>
              </a:rPr>
              <a:t>;</a:t>
            </a:r>
          </a:p>
          <a:p>
            <a:pPr lvl="1">
              <a:lnSpc>
                <a:spcPct val="140000"/>
              </a:lnSpc>
              <a:buFont typeface="Arial" pitchFamily="34" charset="0"/>
              <a:buChar char="•"/>
            </a:pPr>
            <a:endParaRPr lang="uk-UA" altLang="en-US" sz="5600" dirty="0" smtClean="0">
              <a:solidFill>
                <a:srgbClr val="000000"/>
              </a:solidFill>
              <a:latin typeface="Verdana" pitchFamily="34" charset="0"/>
              <a:ea typeface="Verdana" pitchFamily="34" charset="0"/>
              <a:cs typeface="Verdana" pitchFamily="34" charset="0"/>
            </a:endParaRPr>
          </a:p>
          <a:p>
            <a:pPr lvl="1">
              <a:lnSpc>
                <a:spcPct val="140000"/>
              </a:lnSpc>
              <a:buFont typeface="Arial" pitchFamily="34" charset="0"/>
              <a:buChar char="•"/>
            </a:pPr>
            <a:r>
              <a:rPr lang="en-US" sz="5600" dirty="0" smtClean="0">
                <a:latin typeface="Verdana" pitchFamily="34" charset="0"/>
                <a:ea typeface="Verdana" pitchFamily="34" charset="0"/>
                <a:cs typeface="Verdana" pitchFamily="34" charset="0"/>
              </a:rPr>
              <a:t> </a:t>
            </a:r>
            <a:r>
              <a:rPr lang="uk-UA" sz="5600" dirty="0" smtClean="0">
                <a:latin typeface="Verdana" pitchFamily="34" charset="0"/>
                <a:ea typeface="Verdana" pitchFamily="34" charset="0"/>
                <a:cs typeface="Verdana" pitchFamily="34" charset="0"/>
              </a:rPr>
              <a:t> В</a:t>
            </a:r>
            <a:r>
              <a:rPr lang="ru-RU" sz="5600" dirty="0" err="1" smtClean="0">
                <a:latin typeface="Verdana" pitchFamily="34" charset="0"/>
                <a:ea typeface="Verdana" pitchFamily="34" charset="0"/>
                <a:cs typeface="Verdana" pitchFamily="34" charset="0"/>
              </a:rPr>
              <a:t>провадження</a:t>
            </a:r>
            <a:r>
              <a:rPr lang="ru-RU" sz="5600" dirty="0" smtClean="0">
                <a:latin typeface="Verdana" pitchFamily="34" charset="0"/>
                <a:ea typeface="Verdana" pitchFamily="34" charset="0"/>
                <a:cs typeface="Verdana" pitchFamily="34" charset="0"/>
              </a:rPr>
              <a:t> </a:t>
            </a:r>
            <a:r>
              <a:rPr lang="ru-RU" sz="5600" dirty="0" err="1" smtClean="0">
                <a:latin typeface="Verdana" pitchFamily="34" charset="0"/>
                <a:ea typeface="Verdana" pitchFamily="34" charset="0"/>
                <a:cs typeface="Verdana" pitchFamily="34" charset="0"/>
              </a:rPr>
              <a:t>механізму</a:t>
            </a:r>
            <a:r>
              <a:rPr lang="ru-RU" sz="5600" dirty="0" smtClean="0">
                <a:latin typeface="Verdana" pitchFamily="34" charset="0"/>
                <a:ea typeface="Verdana" pitchFamily="34" charset="0"/>
                <a:cs typeface="Verdana" pitchFamily="34" charset="0"/>
              </a:rPr>
              <a:t> </a:t>
            </a:r>
            <a:r>
              <a:rPr lang="ru-RU" sz="5600" dirty="0" err="1" smtClean="0">
                <a:latin typeface="Verdana" pitchFamily="34" charset="0"/>
                <a:ea typeface="Verdana" pitchFamily="34" charset="0"/>
                <a:cs typeface="Verdana" pitchFamily="34" charset="0"/>
              </a:rPr>
              <a:t>повного</a:t>
            </a:r>
            <a:r>
              <a:rPr lang="ru-RU" sz="5600" dirty="0" smtClean="0">
                <a:latin typeface="Verdana" pitchFamily="34" charset="0"/>
                <a:ea typeface="Verdana" pitchFamily="34" charset="0"/>
                <a:cs typeface="Verdana" pitchFamily="34" charset="0"/>
              </a:rPr>
              <a:t> </a:t>
            </a:r>
            <a:r>
              <a:rPr lang="ru-RU" sz="5600" dirty="0" err="1" smtClean="0">
                <a:latin typeface="Verdana" pitchFamily="34" charset="0"/>
                <a:ea typeface="Verdana" pitchFamily="34" charset="0"/>
                <a:cs typeface="Verdana" pitchFamily="34" charset="0"/>
              </a:rPr>
              <a:t>фінансування</a:t>
            </a:r>
            <a:r>
              <a:rPr lang="ru-RU" sz="5600" dirty="0" smtClean="0">
                <a:latin typeface="Verdana" pitchFamily="34" charset="0"/>
                <a:ea typeface="Verdana" pitchFamily="34" charset="0"/>
                <a:cs typeface="Verdana" pitchFamily="34" charset="0"/>
              </a:rPr>
              <a:t> </a:t>
            </a:r>
            <a:r>
              <a:rPr lang="ru-RU" sz="5600" dirty="0" err="1" smtClean="0">
                <a:latin typeface="Verdana" pitchFamily="34" charset="0"/>
                <a:ea typeface="Verdana" pitchFamily="34" charset="0"/>
                <a:cs typeface="Verdana" pitchFamily="34" charset="0"/>
              </a:rPr>
              <a:t>системи</a:t>
            </a:r>
            <a:r>
              <a:rPr lang="ru-RU" sz="5600" dirty="0" smtClean="0">
                <a:latin typeface="Verdana" pitchFamily="34" charset="0"/>
                <a:ea typeface="Verdana" pitchFamily="34" charset="0"/>
                <a:cs typeface="Verdana" pitchFamily="34" charset="0"/>
              </a:rPr>
              <a:t> </a:t>
            </a:r>
            <a:r>
              <a:rPr lang="ru-RU" sz="5600" dirty="0" err="1" smtClean="0">
                <a:latin typeface="Verdana" pitchFamily="34" charset="0"/>
                <a:ea typeface="Verdana" pitchFamily="34" charset="0"/>
                <a:cs typeface="Verdana" pitchFamily="34" charset="0"/>
              </a:rPr>
              <a:t>управління</a:t>
            </a:r>
            <a:r>
              <a:rPr lang="ru-RU" sz="5600" dirty="0" smtClean="0">
                <a:latin typeface="Verdana" pitchFamily="34" charset="0"/>
                <a:ea typeface="Verdana" pitchFamily="34" charset="0"/>
                <a:cs typeface="Verdana" pitchFamily="34" charset="0"/>
              </a:rPr>
              <a:t> </a:t>
            </a:r>
            <a:r>
              <a:rPr lang="ru-RU" sz="5600" dirty="0" err="1" smtClean="0">
                <a:latin typeface="Verdana" pitchFamily="34" charset="0"/>
                <a:ea typeface="Verdana" pitchFamily="34" charset="0"/>
                <a:cs typeface="Verdana" pitchFamily="34" charset="0"/>
              </a:rPr>
              <a:t>відходами</a:t>
            </a:r>
            <a:r>
              <a:rPr lang="ru-RU" sz="5600" dirty="0" smtClean="0">
                <a:latin typeface="Verdana" pitchFamily="34" charset="0"/>
                <a:ea typeface="Verdana" pitchFamily="34" charset="0"/>
                <a:cs typeface="Verdana" pitchFamily="34" charset="0"/>
              </a:rPr>
              <a:t> </a:t>
            </a:r>
            <a:r>
              <a:rPr lang="ru-RU" sz="5600" dirty="0" err="1" smtClean="0">
                <a:latin typeface="Verdana" pitchFamily="34" charset="0"/>
                <a:ea typeface="Verdana" pitchFamily="34" charset="0"/>
                <a:cs typeface="Verdana" pitchFamily="34" charset="0"/>
              </a:rPr>
              <a:t>з</a:t>
            </a:r>
            <a:r>
              <a:rPr lang="ru-RU" sz="5600" dirty="0" smtClean="0">
                <a:latin typeface="Verdana" pitchFamily="34" charset="0"/>
                <a:ea typeface="Verdana" pitchFamily="34" charset="0"/>
                <a:cs typeface="Verdana" pitchFamily="34" charset="0"/>
              </a:rPr>
              <a:t> </a:t>
            </a:r>
            <a:r>
              <a:rPr lang="ru-RU" sz="5600" dirty="0" err="1" smtClean="0">
                <a:latin typeface="Verdana" pitchFamily="34" charset="0"/>
                <a:ea typeface="Verdana" pitchFamily="34" charset="0"/>
                <a:cs typeface="Verdana" pitchFamily="34" charset="0"/>
              </a:rPr>
              <a:t>урахуванням</a:t>
            </a:r>
            <a:r>
              <a:rPr lang="ru-RU" sz="5600" dirty="0" smtClean="0">
                <a:latin typeface="Verdana" pitchFamily="34" charset="0"/>
                <a:ea typeface="Verdana" pitchFamily="34" charset="0"/>
                <a:cs typeface="Verdana" pitchFamily="34" charset="0"/>
              </a:rPr>
              <a:t> </a:t>
            </a:r>
            <a:r>
              <a:rPr lang="ru-RU" sz="5600" dirty="0" err="1" smtClean="0">
                <a:latin typeface="Verdana" pitchFamily="34" charset="0"/>
                <a:ea typeface="Verdana" pitchFamily="34" charset="0"/>
                <a:cs typeface="Verdana" pitchFamily="34" charset="0"/>
              </a:rPr>
              <a:t>принципів</a:t>
            </a:r>
            <a:r>
              <a:rPr lang="ru-RU" sz="5600" dirty="0" smtClean="0">
                <a:latin typeface="Verdana" pitchFamily="34" charset="0"/>
                <a:ea typeface="Verdana" pitchFamily="34" charset="0"/>
                <a:cs typeface="Verdana" pitchFamily="34" charset="0"/>
              </a:rPr>
              <a:t> “</a:t>
            </a:r>
            <a:r>
              <a:rPr lang="ru-RU" sz="5600" dirty="0" err="1" smtClean="0">
                <a:latin typeface="Verdana" pitchFamily="34" charset="0"/>
                <a:ea typeface="Verdana" pitchFamily="34" charset="0"/>
                <a:cs typeface="Verdana" pitchFamily="34" charset="0"/>
              </a:rPr>
              <a:t>забруднювач</a:t>
            </a:r>
            <a:r>
              <a:rPr lang="ru-RU" sz="5600" dirty="0" smtClean="0">
                <a:latin typeface="Verdana" pitchFamily="34" charset="0"/>
                <a:ea typeface="Verdana" pitchFamily="34" charset="0"/>
                <a:cs typeface="Verdana" pitchFamily="34" charset="0"/>
              </a:rPr>
              <a:t> платить”, “</a:t>
            </a:r>
            <a:r>
              <a:rPr lang="ru-RU" sz="5600" dirty="0" err="1" smtClean="0">
                <a:latin typeface="Verdana" pitchFamily="34" charset="0"/>
                <a:ea typeface="Verdana" pitchFamily="34" charset="0"/>
                <a:cs typeface="Verdana" pitchFamily="34" charset="0"/>
              </a:rPr>
              <a:t>розширена</a:t>
            </a:r>
            <a:r>
              <a:rPr lang="ru-RU" sz="5600" dirty="0" smtClean="0">
                <a:latin typeface="Verdana" pitchFamily="34" charset="0"/>
                <a:ea typeface="Verdana" pitchFamily="34" charset="0"/>
                <a:cs typeface="Verdana" pitchFamily="34" charset="0"/>
              </a:rPr>
              <a:t> </a:t>
            </a:r>
            <a:r>
              <a:rPr lang="ru-RU" sz="5600" dirty="0" err="1" smtClean="0">
                <a:latin typeface="Verdana" pitchFamily="34" charset="0"/>
                <a:ea typeface="Verdana" pitchFamily="34" charset="0"/>
                <a:cs typeface="Verdana" pitchFamily="34" charset="0"/>
              </a:rPr>
              <a:t>відповідальність</a:t>
            </a:r>
            <a:r>
              <a:rPr lang="ru-RU" sz="5600" dirty="0" smtClean="0">
                <a:latin typeface="Verdana" pitchFamily="34" charset="0"/>
                <a:ea typeface="Verdana" pitchFamily="34" charset="0"/>
                <a:cs typeface="Verdana" pitchFamily="34" charset="0"/>
              </a:rPr>
              <a:t> </a:t>
            </a:r>
            <a:r>
              <a:rPr lang="ru-RU" sz="5600" dirty="0" err="1" smtClean="0">
                <a:latin typeface="Verdana" pitchFamily="34" charset="0"/>
                <a:ea typeface="Verdana" pitchFamily="34" charset="0"/>
                <a:cs typeface="Verdana" pitchFamily="34" charset="0"/>
              </a:rPr>
              <a:t>виробника</a:t>
            </a:r>
            <a:r>
              <a:rPr lang="ru-RU" sz="5600" dirty="0" smtClean="0">
                <a:latin typeface="Verdana" pitchFamily="34" charset="0"/>
                <a:ea typeface="Verdana" pitchFamily="34" charset="0"/>
                <a:cs typeface="Verdana" pitchFamily="34" charset="0"/>
              </a:rPr>
              <a:t>” та “плати за те, </a:t>
            </a:r>
            <a:r>
              <a:rPr lang="ru-RU" sz="5600" dirty="0" err="1" smtClean="0">
                <a:latin typeface="Verdana" pitchFamily="34" charset="0"/>
                <a:ea typeface="Verdana" pitchFamily="34" charset="0"/>
                <a:cs typeface="Verdana" pitchFamily="34" charset="0"/>
              </a:rPr>
              <a:t>що</a:t>
            </a:r>
            <a:r>
              <a:rPr lang="ru-RU" sz="5600" dirty="0" smtClean="0">
                <a:latin typeface="Verdana" pitchFamily="34" charset="0"/>
                <a:ea typeface="Verdana" pitchFamily="34" charset="0"/>
                <a:cs typeface="Verdana" pitchFamily="34" charset="0"/>
              </a:rPr>
              <a:t> </a:t>
            </a:r>
            <a:r>
              <a:rPr lang="ru-RU" sz="5600" dirty="0" err="1" smtClean="0">
                <a:latin typeface="Verdana" pitchFamily="34" charset="0"/>
                <a:ea typeface="Verdana" pitchFamily="34" charset="0"/>
                <a:cs typeface="Verdana" pitchFamily="34" charset="0"/>
              </a:rPr>
              <a:t>викидаєш</a:t>
            </a:r>
            <a:r>
              <a:rPr lang="ru-RU" sz="5600" dirty="0" smtClean="0">
                <a:latin typeface="Verdana" pitchFamily="34" charset="0"/>
                <a:ea typeface="Verdana" pitchFamily="34" charset="0"/>
                <a:cs typeface="Verdana" pitchFamily="34" charset="0"/>
              </a:rPr>
              <a:t>”;</a:t>
            </a:r>
            <a:r>
              <a:rPr lang="en-US" sz="5600" dirty="0" smtClean="0">
                <a:latin typeface="Verdana" pitchFamily="34" charset="0"/>
                <a:ea typeface="Verdana" pitchFamily="34" charset="0"/>
                <a:cs typeface="Verdana" pitchFamily="34" charset="0"/>
              </a:rPr>
              <a:t> </a:t>
            </a:r>
            <a:endParaRPr lang="uk-UA" sz="5600" dirty="0" smtClean="0">
              <a:latin typeface="Verdana" pitchFamily="34" charset="0"/>
              <a:ea typeface="Verdana" pitchFamily="34" charset="0"/>
              <a:cs typeface="Verdana" pitchFamily="34" charset="0"/>
            </a:endParaRPr>
          </a:p>
          <a:p>
            <a:pPr lvl="1">
              <a:lnSpc>
                <a:spcPct val="140000"/>
              </a:lnSpc>
              <a:buFont typeface="Arial" pitchFamily="34" charset="0"/>
              <a:buChar char="•"/>
            </a:pPr>
            <a:endParaRPr lang="uk-UA" altLang="en-US" sz="5600" dirty="0" smtClean="0">
              <a:solidFill>
                <a:srgbClr val="000000"/>
              </a:solidFill>
              <a:latin typeface="Verdana" pitchFamily="34" charset="0"/>
              <a:ea typeface="Verdana" pitchFamily="34" charset="0"/>
              <a:cs typeface="Verdana" pitchFamily="34" charset="0"/>
            </a:endParaRPr>
          </a:p>
          <a:p>
            <a:pPr lvl="1">
              <a:lnSpc>
                <a:spcPct val="140000"/>
              </a:lnSpc>
              <a:buFont typeface="Arial" pitchFamily="34" charset="0"/>
              <a:buChar char="•"/>
            </a:pPr>
            <a:r>
              <a:rPr lang="uk-UA" altLang="en-US" sz="5600" dirty="0" smtClean="0">
                <a:solidFill>
                  <a:srgbClr val="000000"/>
                </a:solidFill>
                <a:latin typeface="Verdana" pitchFamily="34" charset="0"/>
                <a:ea typeface="Verdana" pitchFamily="34" charset="0"/>
                <a:cs typeface="Verdana" pitchFamily="34" charset="0"/>
              </a:rPr>
              <a:t>  Значне збільшення охоплення населення послугами з роздільного збирання </a:t>
            </a:r>
            <a:r>
              <a:rPr lang="uk-UA" altLang="en-US" sz="5600" dirty="0" err="1" smtClean="0">
                <a:solidFill>
                  <a:srgbClr val="000000"/>
                </a:solidFill>
                <a:latin typeface="Verdana" pitchFamily="34" charset="0"/>
                <a:ea typeface="Verdana" pitchFamily="34" charset="0"/>
                <a:cs typeface="Verdana" pitchFamily="34" charset="0"/>
              </a:rPr>
              <a:t>ресурсоцінних</a:t>
            </a:r>
            <a:r>
              <a:rPr lang="uk-UA" altLang="en-US" sz="5600" dirty="0" smtClean="0">
                <a:solidFill>
                  <a:srgbClr val="000000"/>
                </a:solidFill>
                <a:latin typeface="Verdana" pitchFamily="34" charset="0"/>
                <a:ea typeface="Verdana" pitchFamily="34" charset="0"/>
                <a:cs typeface="Verdana" pitchFamily="34" charset="0"/>
              </a:rPr>
              <a:t> компонентів побутових відходів</a:t>
            </a:r>
            <a:r>
              <a:rPr lang="en-US" altLang="en-US" sz="5600" dirty="0" smtClean="0">
                <a:solidFill>
                  <a:srgbClr val="000000"/>
                </a:solidFill>
                <a:latin typeface="Verdana" pitchFamily="34" charset="0"/>
                <a:ea typeface="Verdana" pitchFamily="34" charset="0"/>
                <a:cs typeface="Verdana" pitchFamily="34" charset="0"/>
              </a:rPr>
              <a:t>:</a:t>
            </a:r>
          </a:p>
          <a:p>
            <a:pPr lvl="1">
              <a:lnSpc>
                <a:spcPct val="140000"/>
              </a:lnSpc>
            </a:pPr>
            <a:r>
              <a:rPr lang="en-US" sz="5600" dirty="0" smtClean="0">
                <a:solidFill>
                  <a:srgbClr val="000000"/>
                </a:solidFill>
                <a:latin typeface="Verdana" pitchFamily="34" charset="0"/>
                <a:ea typeface="Verdana" pitchFamily="34" charset="0"/>
                <a:cs typeface="Verdana" pitchFamily="34" charset="0"/>
              </a:rPr>
              <a:t>	- </a:t>
            </a:r>
            <a:r>
              <a:rPr lang="ru-RU" sz="5600" dirty="0" smtClean="0">
                <a:latin typeface="Verdana" pitchFamily="34" charset="0"/>
                <a:ea typeface="Verdana" pitchFamily="34" charset="0"/>
                <a:cs typeface="Verdana" pitchFamily="34" charset="0"/>
              </a:rPr>
              <a:t> </a:t>
            </a:r>
            <a:r>
              <a:rPr lang="ru-RU" sz="5600" dirty="0" err="1" smtClean="0">
                <a:latin typeface="Verdana" pitchFamily="34" charset="0"/>
                <a:ea typeface="Verdana" pitchFamily="34" charset="0"/>
                <a:cs typeface="Verdana" pitchFamily="34" charset="0"/>
              </a:rPr>
              <a:t>забезпечення</a:t>
            </a:r>
            <a:r>
              <a:rPr lang="ru-RU" sz="5600" dirty="0" smtClean="0">
                <a:latin typeface="Verdana" pitchFamily="34" charset="0"/>
                <a:ea typeface="Verdana" pitchFamily="34" charset="0"/>
                <a:cs typeface="Verdana" pitchFamily="34" charset="0"/>
              </a:rPr>
              <a:t> за </a:t>
            </a:r>
            <a:r>
              <a:rPr lang="ru-RU" sz="5600" dirty="0" err="1" smtClean="0">
                <a:latin typeface="Verdana" pitchFamily="34" charset="0"/>
                <a:ea typeface="Verdana" pitchFamily="34" charset="0"/>
                <a:cs typeface="Verdana" pitchFamily="34" charset="0"/>
              </a:rPr>
              <a:t>допомогою</a:t>
            </a:r>
            <a:r>
              <a:rPr lang="ru-RU" sz="5600" dirty="0" smtClean="0">
                <a:latin typeface="Verdana" pitchFamily="34" charset="0"/>
                <a:ea typeface="Verdana" pitchFamily="34" charset="0"/>
                <a:cs typeface="Verdana" pitchFamily="34" charset="0"/>
              </a:rPr>
              <a:t> </a:t>
            </a:r>
            <a:r>
              <a:rPr lang="ru-RU" sz="5600" dirty="0" err="1" smtClean="0">
                <a:latin typeface="Verdana" pitchFamily="34" charset="0"/>
                <a:ea typeface="Verdana" pitchFamily="34" charset="0"/>
                <a:cs typeface="Verdana" pitchFamily="34" charset="0"/>
              </a:rPr>
              <a:t>стимулюючих</a:t>
            </a:r>
            <a:r>
              <a:rPr lang="ru-RU" sz="5600" dirty="0" smtClean="0">
                <a:latin typeface="Verdana" pitchFamily="34" charset="0"/>
                <a:ea typeface="Verdana" pitchFamily="34" charset="0"/>
                <a:cs typeface="Verdana" pitchFamily="34" charset="0"/>
              </a:rPr>
              <a:t> </a:t>
            </a:r>
            <a:r>
              <a:rPr lang="ru-RU" sz="5600" dirty="0" err="1" smtClean="0">
                <a:latin typeface="Verdana" pitchFamily="34" charset="0"/>
                <a:ea typeface="Verdana" pitchFamily="34" charset="0"/>
                <a:cs typeface="Verdana" pitchFamily="34" charset="0"/>
              </a:rPr>
              <a:t>інструмент</a:t>
            </a:r>
            <a:r>
              <a:rPr lang="ru-RU" sz="5600" dirty="0" smtClean="0">
                <a:latin typeface="Verdana" pitchFamily="34" charset="0"/>
                <a:ea typeface="Verdana" pitchFamily="34" charset="0"/>
                <a:cs typeface="Verdana" pitchFamily="34" charset="0"/>
              </a:rPr>
              <a:t> у 2023 </a:t>
            </a:r>
            <a:r>
              <a:rPr lang="ru-RU" sz="5600" dirty="0" err="1" smtClean="0">
                <a:latin typeface="Verdana" pitchFamily="34" charset="0"/>
                <a:ea typeface="Verdana" pitchFamily="34" charset="0"/>
                <a:cs typeface="Verdana" pitchFamily="34" charset="0"/>
              </a:rPr>
              <a:t>році</a:t>
            </a:r>
            <a:r>
              <a:rPr lang="ru-RU" sz="5600" dirty="0" smtClean="0">
                <a:latin typeface="Verdana" pitchFamily="34" charset="0"/>
                <a:ea typeface="Verdana" pitchFamily="34" charset="0"/>
                <a:cs typeface="Verdana" pitchFamily="34" charset="0"/>
              </a:rPr>
              <a:t> </a:t>
            </a:r>
            <a:r>
              <a:rPr lang="ru-RU" sz="5600" dirty="0" err="1" smtClean="0">
                <a:latin typeface="Verdana" pitchFamily="34" charset="0"/>
                <a:ea typeface="Verdana" pitchFamily="34" charset="0"/>
                <a:cs typeface="Verdana" pitchFamily="34" charset="0"/>
              </a:rPr>
              <a:t>перероблення</a:t>
            </a:r>
            <a:r>
              <a:rPr lang="ru-RU" sz="5600" dirty="0" smtClean="0">
                <a:latin typeface="Verdana" pitchFamily="34" charset="0"/>
                <a:ea typeface="Verdana" pitchFamily="34" charset="0"/>
                <a:cs typeface="Verdana" pitchFamily="34" charset="0"/>
              </a:rPr>
              <a:t> 15 </a:t>
            </a:r>
            <a:r>
              <a:rPr lang="ru-RU" sz="5600" dirty="0" err="1" smtClean="0">
                <a:latin typeface="Verdana" pitchFamily="34" charset="0"/>
                <a:ea typeface="Verdana" pitchFamily="34" charset="0"/>
                <a:cs typeface="Verdana" pitchFamily="34" charset="0"/>
              </a:rPr>
              <a:t>відсотків</a:t>
            </a:r>
            <a:r>
              <a:rPr lang="ru-RU" sz="5600" dirty="0" smtClean="0">
                <a:latin typeface="Verdana" pitchFamily="34" charset="0"/>
                <a:ea typeface="Verdana" pitchFamily="34" charset="0"/>
                <a:cs typeface="Verdana" pitchFamily="34" charset="0"/>
              </a:rPr>
              <a:t> </a:t>
            </a:r>
            <a:r>
              <a:rPr lang="ru-RU" sz="5600" dirty="0" err="1" smtClean="0">
                <a:latin typeface="Verdana" pitchFamily="34" charset="0"/>
                <a:ea typeface="Verdana" pitchFamily="34" charset="0"/>
                <a:cs typeface="Verdana" pitchFamily="34" charset="0"/>
              </a:rPr>
              <a:t>побутових</a:t>
            </a:r>
            <a:r>
              <a:rPr lang="ru-RU" sz="5600" dirty="0" smtClean="0">
                <a:latin typeface="Verdana" pitchFamily="34" charset="0"/>
                <a:ea typeface="Verdana" pitchFamily="34" charset="0"/>
                <a:cs typeface="Verdana" pitchFamily="34" charset="0"/>
              </a:rPr>
              <a:t> </a:t>
            </a:r>
            <a:r>
              <a:rPr lang="ru-RU" sz="5600" dirty="0" err="1" smtClean="0">
                <a:latin typeface="Verdana" pitchFamily="34" charset="0"/>
                <a:ea typeface="Verdana" pitchFamily="34" charset="0"/>
                <a:cs typeface="Verdana" pitchFamily="34" charset="0"/>
              </a:rPr>
              <a:t>відходів</a:t>
            </a:r>
            <a:r>
              <a:rPr lang="ru-RU" sz="5600" dirty="0" smtClean="0">
                <a:latin typeface="Verdana" pitchFamily="34" charset="0"/>
                <a:ea typeface="Verdana" pitchFamily="34" charset="0"/>
                <a:cs typeface="Verdana" pitchFamily="34" charset="0"/>
              </a:rPr>
              <a:t> </a:t>
            </a:r>
            <a:r>
              <a:rPr lang="ru-RU" sz="5600" dirty="0" err="1" smtClean="0">
                <a:latin typeface="Verdana" pitchFamily="34" charset="0"/>
                <a:ea typeface="Verdana" pitchFamily="34" charset="0"/>
                <a:cs typeface="Verdana" pitchFamily="34" charset="0"/>
              </a:rPr>
              <a:t>від</a:t>
            </a:r>
            <a:r>
              <a:rPr lang="ru-RU" sz="5600" dirty="0" smtClean="0">
                <a:latin typeface="Verdana" pitchFamily="34" charset="0"/>
                <a:ea typeface="Verdana" pitchFamily="34" charset="0"/>
                <a:cs typeface="Verdana" pitchFamily="34" charset="0"/>
              </a:rPr>
              <a:t> </a:t>
            </a:r>
            <a:r>
              <a:rPr lang="ru-RU" sz="5600" dirty="0" err="1" smtClean="0">
                <a:latin typeface="Verdana" pitchFamily="34" charset="0"/>
                <a:ea typeface="Verdana" pitchFamily="34" charset="0"/>
                <a:cs typeface="Verdana" pitchFamily="34" charset="0"/>
              </a:rPr>
              <a:t>загального</a:t>
            </a:r>
            <a:r>
              <a:rPr lang="ru-RU" sz="5600" dirty="0" smtClean="0">
                <a:latin typeface="Verdana" pitchFamily="34" charset="0"/>
                <a:ea typeface="Verdana" pitchFamily="34" charset="0"/>
                <a:cs typeface="Verdana" pitchFamily="34" charset="0"/>
              </a:rPr>
              <a:t> </a:t>
            </a:r>
            <a:r>
              <a:rPr lang="ru-RU" sz="5600" dirty="0" err="1" smtClean="0">
                <a:latin typeface="Verdana" pitchFamily="34" charset="0"/>
                <a:ea typeface="Verdana" pitchFamily="34" charset="0"/>
                <a:cs typeface="Verdana" pitchFamily="34" charset="0"/>
              </a:rPr>
              <a:t>обсягу</a:t>
            </a:r>
            <a:r>
              <a:rPr lang="ru-RU" sz="5600" dirty="0" smtClean="0">
                <a:latin typeface="Verdana" pitchFamily="34" charset="0"/>
                <a:ea typeface="Verdana" pitchFamily="34" charset="0"/>
                <a:cs typeface="Verdana" pitchFamily="34" charset="0"/>
              </a:rPr>
              <a:t> </a:t>
            </a:r>
            <a:r>
              <a:rPr lang="ru-RU" sz="5600" dirty="0" err="1" smtClean="0">
                <a:latin typeface="Verdana" pitchFamily="34" charset="0"/>
                <a:ea typeface="Verdana" pitchFamily="34" charset="0"/>
                <a:cs typeface="Verdana" pitchFamily="34" charset="0"/>
              </a:rPr>
              <a:t>їх</a:t>
            </a:r>
            <a:r>
              <a:rPr lang="ru-RU" sz="5600" dirty="0" smtClean="0">
                <a:latin typeface="Verdana" pitchFamily="34" charset="0"/>
                <a:ea typeface="Verdana" pitchFamily="34" charset="0"/>
                <a:cs typeface="Verdana" pitchFamily="34" charset="0"/>
              </a:rPr>
              <a:t> </a:t>
            </a:r>
            <a:r>
              <a:rPr lang="ru-RU" sz="5600" dirty="0" err="1" smtClean="0">
                <a:latin typeface="Verdana" pitchFamily="34" charset="0"/>
                <a:ea typeface="Verdana" pitchFamily="34" charset="0"/>
                <a:cs typeface="Verdana" pitchFamily="34" charset="0"/>
              </a:rPr>
              <a:t>утворення</a:t>
            </a:r>
            <a:r>
              <a:rPr lang="ru-RU" sz="5600" dirty="0" smtClean="0">
                <a:latin typeface="Verdana" pitchFamily="34" charset="0"/>
                <a:ea typeface="Verdana" pitchFamily="34" charset="0"/>
                <a:cs typeface="Verdana" pitchFamily="34" charset="0"/>
              </a:rPr>
              <a:t>,</a:t>
            </a:r>
            <a:endParaRPr lang="en-US" sz="5600" dirty="0" smtClean="0">
              <a:latin typeface="Verdana" pitchFamily="34" charset="0"/>
              <a:ea typeface="Verdana" pitchFamily="34" charset="0"/>
              <a:cs typeface="Verdana" pitchFamily="34" charset="0"/>
            </a:endParaRPr>
          </a:p>
          <a:p>
            <a:pPr lvl="1">
              <a:lnSpc>
                <a:spcPct val="140000"/>
              </a:lnSpc>
            </a:pPr>
            <a:r>
              <a:rPr lang="en-US" altLang="en-US" sz="5600" dirty="0" smtClean="0">
                <a:solidFill>
                  <a:srgbClr val="000000"/>
                </a:solidFill>
                <a:latin typeface="Verdana" pitchFamily="34" charset="0"/>
                <a:ea typeface="Verdana" pitchFamily="34" charset="0"/>
                <a:cs typeface="Verdana" pitchFamily="34" charset="0"/>
              </a:rPr>
              <a:t>	- </a:t>
            </a:r>
            <a:r>
              <a:rPr lang="uk-UA" altLang="en-US" sz="5600" dirty="0" smtClean="0">
                <a:solidFill>
                  <a:srgbClr val="000000"/>
                </a:solidFill>
                <a:latin typeface="Verdana" pitchFamily="34" charset="0"/>
                <a:ea typeface="Verdana" pitchFamily="34" charset="0"/>
                <a:cs typeface="Verdana" pitchFamily="34" charset="0"/>
              </a:rPr>
              <a:t> </a:t>
            </a:r>
            <a:r>
              <a:rPr lang="ru-RU" sz="5600" dirty="0" err="1" smtClean="0">
                <a:latin typeface="Verdana" pitchFamily="34" charset="0"/>
                <a:ea typeface="Verdana" pitchFamily="34" charset="0"/>
                <a:cs typeface="Verdana" pitchFamily="34" charset="0"/>
              </a:rPr>
              <a:t>забезпечення</a:t>
            </a:r>
            <a:r>
              <a:rPr lang="ru-RU" sz="5600" dirty="0" smtClean="0">
                <a:latin typeface="Verdana" pitchFamily="34" charset="0"/>
                <a:ea typeface="Verdana" pitchFamily="34" charset="0"/>
                <a:cs typeface="Verdana" pitchFamily="34" charset="0"/>
              </a:rPr>
              <a:t> за </a:t>
            </a:r>
            <a:r>
              <a:rPr lang="ru-RU" sz="5600" dirty="0" err="1" smtClean="0">
                <a:latin typeface="Verdana" pitchFamily="34" charset="0"/>
                <a:ea typeface="Verdana" pitchFamily="34" charset="0"/>
                <a:cs typeface="Verdana" pitchFamily="34" charset="0"/>
              </a:rPr>
              <a:t>допомогою</a:t>
            </a:r>
            <a:r>
              <a:rPr lang="ru-RU" sz="5600" dirty="0" smtClean="0">
                <a:latin typeface="Verdana" pitchFamily="34" charset="0"/>
                <a:ea typeface="Verdana" pitchFamily="34" charset="0"/>
                <a:cs typeface="Verdana" pitchFamily="34" charset="0"/>
              </a:rPr>
              <a:t> </a:t>
            </a:r>
            <a:r>
              <a:rPr lang="ru-RU" sz="5600" dirty="0" err="1" smtClean="0">
                <a:latin typeface="Verdana" pitchFamily="34" charset="0"/>
                <a:ea typeface="Verdana" pitchFamily="34" charset="0"/>
                <a:cs typeface="Verdana" pitchFamily="34" charset="0"/>
              </a:rPr>
              <a:t>стимулюючих</a:t>
            </a:r>
            <a:r>
              <a:rPr lang="ru-RU" sz="5600" dirty="0" smtClean="0">
                <a:latin typeface="Verdana" pitchFamily="34" charset="0"/>
                <a:ea typeface="Verdana" pitchFamily="34" charset="0"/>
                <a:cs typeface="Verdana" pitchFamily="34" charset="0"/>
              </a:rPr>
              <a:t> </a:t>
            </a:r>
            <a:r>
              <a:rPr lang="ru-RU" sz="5600" dirty="0" err="1" smtClean="0">
                <a:latin typeface="Verdana" pitchFamily="34" charset="0"/>
                <a:ea typeface="Verdana" pitchFamily="34" charset="0"/>
                <a:cs typeface="Verdana" pitchFamily="34" charset="0"/>
              </a:rPr>
              <a:t>інструмент</a:t>
            </a:r>
            <a:r>
              <a:rPr lang="ru-RU" sz="5600" dirty="0" smtClean="0">
                <a:latin typeface="Verdana" pitchFamily="34" charset="0"/>
                <a:ea typeface="Verdana" pitchFamily="34" charset="0"/>
                <a:cs typeface="Verdana" pitchFamily="34" charset="0"/>
              </a:rPr>
              <a:t> у 2030 </a:t>
            </a:r>
            <a:r>
              <a:rPr lang="ru-RU" sz="5600" dirty="0" err="1" smtClean="0">
                <a:latin typeface="Verdana" pitchFamily="34" charset="0"/>
                <a:ea typeface="Verdana" pitchFamily="34" charset="0"/>
                <a:cs typeface="Verdana" pitchFamily="34" charset="0"/>
              </a:rPr>
              <a:t>році</a:t>
            </a:r>
            <a:r>
              <a:rPr lang="ru-RU" sz="5600" dirty="0" smtClean="0">
                <a:latin typeface="Verdana" pitchFamily="34" charset="0"/>
                <a:ea typeface="Verdana" pitchFamily="34" charset="0"/>
                <a:cs typeface="Verdana" pitchFamily="34" charset="0"/>
              </a:rPr>
              <a:t> </a:t>
            </a:r>
            <a:r>
              <a:rPr lang="ru-RU" sz="5600" dirty="0" err="1" smtClean="0">
                <a:latin typeface="Verdana" pitchFamily="34" charset="0"/>
                <a:ea typeface="Verdana" pitchFamily="34" charset="0"/>
                <a:cs typeface="Verdana" pitchFamily="34" charset="0"/>
              </a:rPr>
              <a:t>перероблення</a:t>
            </a:r>
            <a:r>
              <a:rPr lang="ru-RU" sz="5600" dirty="0" smtClean="0">
                <a:latin typeface="Verdana" pitchFamily="34" charset="0"/>
                <a:ea typeface="Verdana" pitchFamily="34" charset="0"/>
                <a:cs typeface="Verdana" pitchFamily="34" charset="0"/>
              </a:rPr>
              <a:t> 50 </a:t>
            </a:r>
            <a:r>
              <a:rPr lang="ru-RU" sz="5600" dirty="0" err="1" smtClean="0">
                <a:latin typeface="Verdana" pitchFamily="34" charset="0"/>
                <a:ea typeface="Verdana" pitchFamily="34" charset="0"/>
                <a:cs typeface="Verdana" pitchFamily="34" charset="0"/>
              </a:rPr>
              <a:t>відсотків</a:t>
            </a:r>
            <a:r>
              <a:rPr lang="ru-RU" sz="5600" dirty="0" smtClean="0">
                <a:latin typeface="Verdana" pitchFamily="34" charset="0"/>
                <a:ea typeface="Verdana" pitchFamily="34" charset="0"/>
                <a:cs typeface="Verdana" pitchFamily="34" charset="0"/>
              </a:rPr>
              <a:t> </a:t>
            </a:r>
            <a:r>
              <a:rPr lang="ru-RU" sz="5600" dirty="0" err="1" smtClean="0">
                <a:latin typeface="Verdana" pitchFamily="34" charset="0"/>
                <a:ea typeface="Verdana" pitchFamily="34" charset="0"/>
                <a:cs typeface="Verdana" pitchFamily="34" charset="0"/>
              </a:rPr>
              <a:t>побутових</a:t>
            </a:r>
            <a:r>
              <a:rPr lang="ru-RU" sz="5600" dirty="0" smtClean="0">
                <a:latin typeface="Verdana" pitchFamily="34" charset="0"/>
                <a:ea typeface="Verdana" pitchFamily="34" charset="0"/>
                <a:cs typeface="Verdana" pitchFamily="34" charset="0"/>
              </a:rPr>
              <a:t> </a:t>
            </a:r>
            <a:r>
              <a:rPr lang="ru-RU" sz="5600" dirty="0" err="1" smtClean="0">
                <a:latin typeface="Verdana" pitchFamily="34" charset="0"/>
                <a:ea typeface="Verdana" pitchFamily="34" charset="0"/>
                <a:cs typeface="Verdana" pitchFamily="34" charset="0"/>
              </a:rPr>
              <a:t>відходів</a:t>
            </a:r>
            <a:r>
              <a:rPr lang="ru-RU" sz="5600" dirty="0" smtClean="0">
                <a:latin typeface="Verdana" pitchFamily="34" charset="0"/>
                <a:ea typeface="Verdana" pitchFamily="34" charset="0"/>
                <a:cs typeface="Verdana" pitchFamily="34" charset="0"/>
              </a:rPr>
              <a:t> </a:t>
            </a:r>
            <a:r>
              <a:rPr lang="ru-RU" sz="5600" dirty="0" err="1" smtClean="0">
                <a:latin typeface="Verdana" pitchFamily="34" charset="0"/>
                <a:ea typeface="Verdana" pitchFamily="34" charset="0"/>
                <a:cs typeface="Verdana" pitchFamily="34" charset="0"/>
              </a:rPr>
              <a:t>від</a:t>
            </a:r>
            <a:r>
              <a:rPr lang="ru-RU" sz="5600" dirty="0" smtClean="0">
                <a:latin typeface="Verdana" pitchFamily="34" charset="0"/>
                <a:ea typeface="Verdana" pitchFamily="34" charset="0"/>
                <a:cs typeface="Verdana" pitchFamily="34" charset="0"/>
              </a:rPr>
              <a:t> </a:t>
            </a:r>
            <a:r>
              <a:rPr lang="ru-RU" sz="5600" dirty="0" err="1" smtClean="0">
                <a:latin typeface="Verdana" pitchFamily="34" charset="0"/>
                <a:ea typeface="Verdana" pitchFamily="34" charset="0"/>
                <a:cs typeface="Verdana" pitchFamily="34" charset="0"/>
              </a:rPr>
              <a:t>загального</a:t>
            </a:r>
            <a:r>
              <a:rPr lang="ru-RU" sz="5600" dirty="0" smtClean="0">
                <a:latin typeface="Verdana" pitchFamily="34" charset="0"/>
                <a:ea typeface="Verdana" pitchFamily="34" charset="0"/>
                <a:cs typeface="Verdana" pitchFamily="34" charset="0"/>
              </a:rPr>
              <a:t> </a:t>
            </a:r>
            <a:r>
              <a:rPr lang="ru-RU" sz="5600" dirty="0" err="1" smtClean="0">
                <a:latin typeface="Verdana" pitchFamily="34" charset="0"/>
                <a:ea typeface="Verdana" pitchFamily="34" charset="0"/>
                <a:cs typeface="Verdana" pitchFamily="34" charset="0"/>
              </a:rPr>
              <a:t>обсягу</a:t>
            </a:r>
            <a:r>
              <a:rPr lang="ru-RU" sz="5600" dirty="0" smtClean="0">
                <a:latin typeface="Verdana" pitchFamily="34" charset="0"/>
                <a:ea typeface="Verdana" pitchFamily="34" charset="0"/>
                <a:cs typeface="Verdana" pitchFamily="34" charset="0"/>
              </a:rPr>
              <a:t> </a:t>
            </a:r>
            <a:r>
              <a:rPr lang="ru-RU" sz="5600" dirty="0" err="1" smtClean="0">
                <a:latin typeface="Verdana" pitchFamily="34" charset="0"/>
                <a:ea typeface="Verdana" pitchFamily="34" charset="0"/>
                <a:cs typeface="Verdana" pitchFamily="34" charset="0"/>
              </a:rPr>
              <a:t>їх</a:t>
            </a:r>
            <a:r>
              <a:rPr lang="ru-RU" sz="5600" dirty="0" smtClean="0">
                <a:latin typeface="Verdana" pitchFamily="34" charset="0"/>
                <a:ea typeface="Verdana" pitchFamily="34" charset="0"/>
                <a:cs typeface="Verdana" pitchFamily="34" charset="0"/>
              </a:rPr>
              <a:t> </a:t>
            </a:r>
            <a:r>
              <a:rPr lang="ru-RU" sz="5600" dirty="0" err="1" smtClean="0">
                <a:latin typeface="Verdana" pitchFamily="34" charset="0"/>
                <a:ea typeface="Verdana" pitchFamily="34" charset="0"/>
                <a:cs typeface="Verdana" pitchFamily="34" charset="0"/>
              </a:rPr>
              <a:t>утворення</a:t>
            </a:r>
            <a:r>
              <a:rPr lang="ru-RU" sz="5600" dirty="0" smtClean="0">
                <a:latin typeface="Verdana" pitchFamily="34" charset="0"/>
                <a:ea typeface="Verdana" pitchFamily="34" charset="0"/>
                <a:cs typeface="Verdana" pitchFamily="34" charset="0"/>
              </a:rPr>
              <a:t>.</a:t>
            </a:r>
            <a:endParaRPr lang="uk-UA" altLang="en-US" sz="5600" dirty="0" smtClean="0">
              <a:solidFill>
                <a:srgbClr val="000000"/>
              </a:solidFill>
              <a:latin typeface="Verdana" pitchFamily="34" charset="0"/>
              <a:ea typeface="Verdana" pitchFamily="34" charset="0"/>
              <a:cs typeface="Verdana" pitchFamily="34" charset="0"/>
            </a:endParaRPr>
          </a:p>
          <a:p>
            <a:pPr lvl="1">
              <a:lnSpc>
                <a:spcPct val="140000"/>
              </a:lnSpc>
              <a:buFont typeface="Arial" pitchFamily="34" charset="0"/>
              <a:buChar char="•"/>
            </a:pPr>
            <a:endParaRPr lang="uk-UA" altLang="en-US" sz="5600" dirty="0" smtClean="0">
              <a:solidFill>
                <a:srgbClr val="000000"/>
              </a:solidFill>
              <a:latin typeface="Verdana" pitchFamily="34" charset="0"/>
              <a:ea typeface="Verdana" pitchFamily="34" charset="0"/>
              <a:cs typeface="Verdana" pitchFamily="34" charset="0"/>
            </a:endParaRPr>
          </a:p>
          <a:p>
            <a:pPr lvl="1">
              <a:lnSpc>
                <a:spcPct val="140000"/>
              </a:lnSpc>
              <a:buFont typeface="Arial" pitchFamily="34" charset="0"/>
              <a:buChar char="•"/>
            </a:pPr>
            <a:r>
              <a:rPr lang="uk-UA" altLang="en-US" sz="5600" dirty="0" smtClean="0">
                <a:solidFill>
                  <a:srgbClr val="000000"/>
                </a:solidFill>
                <a:latin typeface="Verdana" pitchFamily="34" charset="0"/>
                <a:ea typeface="Verdana" pitchFamily="34" charset="0"/>
                <a:cs typeface="Verdana" pitchFamily="34" charset="0"/>
              </a:rPr>
              <a:t> Зосередження уваги на переробленні та утилізації деяких потоків відходів та видаленні залишкових відходів на полігонах, що відповідають вимогам ЄС;</a:t>
            </a:r>
          </a:p>
          <a:p>
            <a:pPr lvl="1">
              <a:lnSpc>
                <a:spcPct val="140000"/>
              </a:lnSpc>
              <a:buFont typeface="Arial" pitchFamily="34" charset="0"/>
              <a:buChar char="•"/>
            </a:pPr>
            <a:endParaRPr lang="uk-UA" altLang="en-US" sz="5600" dirty="0" smtClean="0">
              <a:solidFill>
                <a:srgbClr val="000000"/>
              </a:solidFill>
              <a:latin typeface="Verdana" pitchFamily="34" charset="0"/>
              <a:ea typeface="ＭＳ Ｐゴシック" pitchFamily="34" charset="-128"/>
            </a:endParaRPr>
          </a:p>
          <a:p>
            <a:pPr lvl="2">
              <a:spcAft>
                <a:spcPts val="600"/>
              </a:spcAft>
            </a:pPr>
            <a:endParaRPr lang="uk-UA" altLang="en-US" dirty="0" smtClean="0">
              <a:solidFill>
                <a:srgbClr val="000000"/>
              </a:solidFill>
              <a:latin typeface="Verdana" pitchFamily="34" charset="0"/>
              <a:ea typeface="ＭＳ Ｐゴシック" pitchFamily="34" charset="-128"/>
            </a:endParaRPr>
          </a:p>
          <a:p>
            <a:pPr>
              <a:lnSpc>
                <a:spcPct val="124000"/>
              </a:lnSpc>
              <a:buFont typeface="Arial" pitchFamily="34" charset="0"/>
              <a:buChar char="•"/>
            </a:pPr>
            <a:endParaRPr lang="ru-RU" sz="20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Grp="1" noChangeArrowheads="1"/>
          </p:cNvSpPr>
          <p:nvPr>
            <p:ph type="ctrTitle"/>
          </p:nvPr>
        </p:nvSpPr>
        <p:spPr bwMode="auto">
          <a:xfrm>
            <a:off x="662524" y="253678"/>
            <a:ext cx="8540167" cy="1046440"/>
          </a:xfrm>
          <a:prstGeom prst="rect">
            <a:avLst/>
          </a:prstGeom>
          <a:noFill/>
          <a:ln w="9525">
            <a:noFill/>
            <a:miter lim="800000"/>
            <a:headEnd/>
            <a:tailEnd/>
          </a:ln>
        </p:spPr>
        <p:txBody>
          <a:bodyPr wrap="square" lIns="0" tIns="0" rIns="0" bIns="0">
            <a:spAutoFit/>
          </a:bodyPr>
          <a:lstStyle/>
          <a:p>
            <a:pPr algn="l">
              <a:buSzPct val="100000"/>
            </a:pPr>
            <a:r>
              <a:rPr lang="uk-UA" altLang="en-US" sz="2400" b="1" cap="none" dirty="0" smtClean="0">
                <a:solidFill>
                  <a:srgbClr val="009DE0"/>
                </a:solidFill>
                <a:latin typeface="Verdana" pitchFamily="34" charset="0"/>
                <a:ea typeface="ＭＳ Ｐゴシック" pitchFamily="34" charset="-128"/>
              </a:rPr>
              <a:t>2. СУЧАСНА </a:t>
            </a:r>
            <a:r>
              <a:rPr lang="en-US" altLang="en-US" sz="2400" b="1" cap="none" dirty="0" smtClean="0">
                <a:solidFill>
                  <a:srgbClr val="009DE0"/>
                </a:solidFill>
                <a:latin typeface="Verdana" pitchFamily="34" charset="0"/>
                <a:ea typeface="ＭＳ Ｐゴシック" pitchFamily="34" charset="-128"/>
              </a:rPr>
              <a:t>ПОЛІТИК</a:t>
            </a:r>
            <a:r>
              <a:rPr lang="uk-UA" altLang="en-US" sz="2400" b="1" cap="none" dirty="0" smtClean="0">
                <a:solidFill>
                  <a:srgbClr val="009DE0"/>
                </a:solidFill>
                <a:latin typeface="Verdana" pitchFamily="34" charset="0"/>
                <a:ea typeface="ＭＳ Ｐゴシック" pitchFamily="34" charset="-128"/>
              </a:rPr>
              <a:t>А УКРАЇНИ </a:t>
            </a:r>
            <a:r>
              <a:rPr lang="en-US" altLang="en-US" sz="2400" b="1" cap="none" dirty="0" smtClean="0">
                <a:solidFill>
                  <a:srgbClr val="009DE0"/>
                </a:solidFill>
                <a:latin typeface="Verdana" pitchFamily="34" charset="0"/>
                <a:ea typeface="ＭＳ Ｐゴシック" pitchFamily="34" charset="-128"/>
              </a:rPr>
              <a:t> </a:t>
            </a:r>
            <a:r>
              <a:rPr lang="uk-UA" altLang="en-US" sz="2400" b="1" cap="none" dirty="0" smtClean="0">
                <a:solidFill>
                  <a:srgbClr val="009DE0"/>
                </a:solidFill>
                <a:latin typeface="Verdana" pitchFamily="34" charset="0"/>
                <a:ea typeface="ＭＳ Ｐゴシック" pitchFamily="34" charset="-128"/>
              </a:rPr>
              <a:t/>
            </a:r>
            <a:br>
              <a:rPr lang="uk-UA" altLang="en-US" sz="2400" b="1" cap="none" dirty="0" smtClean="0">
                <a:solidFill>
                  <a:srgbClr val="009DE0"/>
                </a:solidFill>
                <a:latin typeface="Verdana" pitchFamily="34" charset="0"/>
                <a:ea typeface="ＭＳ Ｐゴシック" pitchFamily="34" charset="-128"/>
              </a:rPr>
            </a:br>
            <a:r>
              <a:rPr lang="en-US" altLang="en-US" sz="2400" cap="none" dirty="0" smtClean="0">
                <a:solidFill>
                  <a:srgbClr val="009DE0"/>
                </a:solidFill>
                <a:latin typeface="Verdana" pitchFamily="34" charset="0"/>
                <a:ea typeface="ＭＳ Ｐゴシック" pitchFamily="34" charset="-128"/>
              </a:rPr>
              <a:t/>
            </a:r>
            <a:br>
              <a:rPr lang="en-US" altLang="en-US" sz="2400" cap="none" dirty="0" smtClean="0">
                <a:solidFill>
                  <a:srgbClr val="009DE0"/>
                </a:solidFill>
                <a:latin typeface="Verdana" pitchFamily="34" charset="0"/>
                <a:ea typeface="ＭＳ Ｐゴシック" pitchFamily="34" charset="-128"/>
              </a:rPr>
            </a:br>
            <a:r>
              <a:rPr lang="en-US" altLang="en-US" sz="2000" b="1" dirty="0" smtClean="0">
                <a:solidFill>
                  <a:srgbClr val="009DE0"/>
                </a:solidFill>
                <a:latin typeface="Verdana" pitchFamily="34" charset="0"/>
                <a:ea typeface="ＭＳ Ｐゴシック" pitchFamily="34" charset="-128"/>
              </a:rPr>
              <a:t>УГОДА ПРО АСОЦІАЦІЮ МІЖ УКРАЇНОЮ ТА ЄС (1)</a:t>
            </a:r>
            <a:endParaRPr lang="en-US" altLang="en-US" sz="2000" b="1" dirty="0">
              <a:solidFill>
                <a:srgbClr val="000000"/>
              </a:solidFill>
            </a:endParaRPr>
          </a:p>
        </p:txBody>
      </p:sp>
      <p:sp>
        <p:nvSpPr>
          <p:cNvPr id="5" name="Подзаголовок 2"/>
          <p:cNvSpPr>
            <a:spLocks noGrp="1"/>
          </p:cNvSpPr>
          <p:nvPr>
            <p:ph type="subTitle" idx="1"/>
          </p:nvPr>
        </p:nvSpPr>
        <p:spPr>
          <a:xfrm>
            <a:off x="583600" y="1412776"/>
            <a:ext cx="8678944" cy="5184576"/>
          </a:xfrm>
        </p:spPr>
        <p:txBody>
          <a:bodyPr>
            <a:normAutofit/>
          </a:bodyPr>
          <a:lstStyle/>
          <a:p>
            <a:pPr algn="just">
              <a:buFont typeface="Arial" pitchFamily="34" charset="0"/>
              <a:buChar char="•"/>
            </a:pPr>
            <a:endParaRPr lang="ru-RU" sz="1800" dirty="0" smtClean="0"/>
          </a:p>
          <a:p>
            <a:pPr algn="just">
              <a:buFont typeface="Arial" pitchFamily="34" charset="0"/>
              <a:buChar char="•"/>
            </a:pPr>
            <a:endParaRPr lang="uk-UA" altLang="en-US" sz="1800" dirty="0" smtClean="0">
              <a:solidFill>
                <a:schemeClr val="tx1"/>
              </a:solidFill>
              <a:latin typeface="Verdana" pitchFamily="34" charset="0"/>
              <a:ea typeface="ＭＳ Ｐゴシック" pitchFamily="34" charset="-128"/>
            </a:endParaRPr>
          </a:p>
          <a:p>
            <a:pPr algn="just"/>
            <a:endParaRPr lang="uk-UA" altLang="en-US" sz="1800" dirty="0" smtClean="0">
              <a:solidFill>
                <a:srgbClr val="000000"/>
              </a:solidFill>
              <a:latin typeface="Verdana" pitchFamily="34" charset="0"/>
              <a:ea typeface="ＭＳ Ｐゴシック" pitchFamily="34" charset="-128"/>
            </a:endParaRPr>
          </a:p>
        </p:txBody>
      </p:sp>
      <p:sp>
        <p:nvSpPr>
          <p:cNvPr id="4" name="Content Placeholder 2"/>
          <p:cNvSpPr txBox="1">
            <a:spLocks/>
          </p:cNvSpPr>
          <p:nvPr/>
        </p:nvSpPr>
        <p:spPr>
          <a:xfrm>
            <a:off x="637352" y="1700809"/>
            <a:ext cx="8776449" cy="4968552"/>
          </a:xfrm>
          <a:prstGeom prst="rect">
            <a:avLst/>
          </a:prstGeom>
        </p:spPr>
        <p:txBody>
          <a:bodyPr vert="horz" lIns="91440" tIns="45720" rIns="91440" bIns="45720" rtlCol="0">
            <a:normAutofit/>
          </a:bodyPr>
          <a:lstStyle/>
          <a:p>
            <a:pPr lvl="1">
              <a:lnSpc>
                <a:spcPct val="140000"/>
              </a:lnSpc>
            </a:pPr>
            <a:endParaRPr lang="uk-UA" altLang="en-US" sz="2000" dirty="0" smtClean="0">
              <a:solidFill>
                <a:srgbClr val="000000"/>
              </a:solidFill>
              <a:latin typeface="Verdana" pitchFamily="34" charset="0"/>
              <a:ea typeface="ＭＳ Ｐゴシック" pitchFamily="34" charset="-128"/>
            </a:endParaRPr>
          </a:p>
          <a:p>
            <a:pPr lvl="2">
              <a:spcAft>
                <a:spcPts val="600"/>
              </a:spcAft>
            </a:pPr>
            <a:endParaRPr lang="uk-UA" altLang="en-US" dirty="0" smtClean="0">
              <a:solidFill>
                <a:srgbClr val="000000"/>
              </a:solidFill>
              <a:latin typeface="Verdana" pitchFamily="34" charset="0"/>
              <a:ea typeface="ＭＳ Ｐゴシック" pitchFamily="34" charset="-128"/>
            </a:endParaRPr>
          </a:p>
          <a:p>
            <a:pPr>
              <a:lnSpc>
                <a:spcPct val="124000"/>
              </a:lnSpc>
              <a:buFont typeface="Arial" pitchFamily="34" charset="0"/>
              <a:buChar char="•"/>
            </a:pPr>
            <a:endParaRPr lang="ru-RU" sz="2000" dirty="0" smtClean="0"/>
          </a:p>
        </p:txBody>
      </p:sp>
      <p:sp>
        <p:nvSpPr>
          <p:cNvPr id="7" name="Content Placeholder 2"/>
          <p:cNvSpPr txBox="1">
            <a:spLocks/>
          </p:cNvSpPr>
          <p:nvPr/>
        </p:nvSpPr>
        <p:spPr>
          <a:xfrm>
            <a:off x="463890" y="1989138"/>
            <a:ext cx="4866568" cy="4064000"/>
          </a:xfrm>
          <a:prstGeom prst="rect">
            <a:avLst/>
          </a:prstGeom>
        </p:spPr>
        <p:txBody>
          <a:bodyPr vert="horz" lIns="91440" tIns="45720" rIns="91440" bIns="45720" rtlCol="0">
            <a:normAutofit fontScale="92500" lnSpcReduction="10000"/>
          </a:bodyPr>
          <a:lstStyle/>
          <a:p>
            <a:pPr marL="457200" marR="0" lvl="1" indent="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uk-UA" altLang="en-US" sz="1800" b="0" i="0" u="none" strike="noStrike" kern="1200" cap="none" spc="0" normalizeH="0" baseline="0" noProof="0" dirty="0" smtClean="0">
                <a:ln>
                  <a:noFill/>
                </a:ln>
                <a:solidFill>
                  <a:srgbClr val="000000"/>
                </a:solidFill>
                <a:effectLst/>
                <a:uLnTx/>
                <a:uFillTx/>
                <a:latin typeface="Verdana" pitchFamily="34" charset="0"/>
                <a:ea typeface="ＭＳ Ｐゴシック" pitchFamily="34" charset="-128"/>
                <a:cs typeface="+mn-cs"/>
              </a:rPr>
              <a:t> Рамкова Директива про відходи – повна апроксимація до листопада 2017/19;</a:t>
            </a:r>
          </a:p>
          <a:p>
            <a:pPr marL="457200" marR="0" lvl="1" indent="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uk-UA" altLang="en-US" sz="1800" b="0" i="0" u="none" strike="noStrike" kern="1200" cap="none" spc="0" normalizeH="0" baseline="0" noProof="0" dirty="0" smtClean="0">
              <a:ln>
                <a:noFill/>
              </a:ln>
              <a:solidFill>
                <a:srgbClr val="000000"/>
              </a:solidFill>
              <a:effectLst/>
              <a:uLnTx/>
              <a:uFillTx/>
              <a:latin typeface="Verdana" pitchFamily="34" charset="0"/>
              <a:ea typeface="ＭＳ Ｐゴシック" pitchFamily="34" charset="-128"/>
              <a:cs typeface="+mn-cs"/>
            </a:endParaRPr>
          </a:p>
          <a:p>
            <a:pPr marL="457200" marR="0" lvl="1" indent="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uk-UA" altLang="en-US" sz="1800" b="0" i="0" u="none" strike="noStrike" kern="1200" cap="none" spc="0" normalizeH="0" baseline="0" noProof="0" dirty="0" smtClean="0">
                <a:ln>
                  <a:noFill/>
                </a:ln>
                <a:solidFill>
                  <a:srgbClr val="000000"/>
                </a:solidFill>
                <a:effectLst/>
                <a:uLnTx/>
                <a:uFillTx/>
                <a:latin typeface="Verdana" pitchFamily="34" charset="0"/>
                <a:ea typeface="ＭＳ Ｐゴシック" pitchFamily="34" charset="-128"/>
                <a:cs typeface="+mn-cs"/>
              </a:rPr>
              <a:t> Директива про захоронення відходів - повне апроксимація до листопада 2020*</a:t>
            </a:r>
          </a:p>
          <a:p>
            <a:pPr marL="457200" marR="0" lvl="1" indent="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uk-UA" altLang="en-US" sz="1800" b="0" i="0" u="none" strike="noStrike" kern="1200" cap="none" spc="0" normalizeH="0" baseline="0" noProof="0" dirty="0" smtClean="0">
              <a:ln>
                <a:noFill/>
              </a:ln>
              <a:solidFill>
                <a:srgbClr val="000000"/>
              </a:solidFill>
              <a:effectLst/>
              <a:uLnTx/>
              <a:uFillTx/>
              <a:latin typeface="Verdana" pitchFamily="34" charset="0"/>
              <a:ea typeface="ＭＳ Ｐゴシック" pitchFamily="34" charset="-128"/>
              <a:cs typeface="+mn-cs"/>
            </a:endParaRPr>
          </a:p>
          <a:p>
            <a:pPr marL="914400" marR="0" lvl="2" indent="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uk-UA" altLang="en-US" sz="1600" b="0" i="0" u="none" strike="noStrike" kern="1200" cap="none" spc="0" normalizeH="0" baseline="0" noProof="0" dirty="0" smtClean="0">
                <a:ln>
                  <a:noFill/>
                </a:ln>
                <a:solidFill>
                  <a:srgbClr val="000000"/>
                </a:solidFill>
                <a:effectLst/>
                <a:uLnTx/>
                <a:uFillTx/>
                <a:latin typeface="Verdana" pitchFamily="34" charset="0"/>
                <a:ea typeface="ＭＳ Ｐゴシック" pitchFamily="34" charset="-128"/>
                <a:cs typeface="+mn-cs"/>
              </a:rPr>
              <a:t>Правова транспозиція обох директив - перші два роки - до листопада 2016 року</a:t>
            </a:r>
          </a:p>
          <a:p>
            <a:pPr marL="914400" marR="0" lvl="2" indent="0" algn="just" defTabSz="914400" rtl="0" eaLnBrk="1" fontAlgn="auto" latinLnBrk="0" hangingPunct="1">
              <a:lnSpc>
                <a:spcPct val="100000"/>
              </a:lnSpc>
              <a:spcBef>
                <a:spcPct val="20000"/>
              </a:spcBef>
              <a:spcAft>
                <a:spcPts val="0"/>
              </a:spcAft>
              <a:buClrTx/>
              <a:buSzTx/>
              <a:buFont typeface="Wingdings" pitchFamily="2" charset="2"/>
              <a:buChar char="ü"/>
              <a:tabLst/>
              <a:defRPr/>
            </a:pPr>
            <a:endParaRPr kumimoji="0" lang="uk-UA" altLang="en-US" sz="1600" b="0" i="0" u="none" strike="noStrike" kern="1200" cap="none" spc="0" normalizeH="0" baseline="0" noProof="0" dirty="0" smtClean="0">
              <a:ln>
                <a:noFill/>
              </a:ln>
              <a:solidFill>
                <a:srgbClr val="000000"/>
              </a:solidFill>
              <a:effectLst/>
              <a:uLnTx/>
              <a:uFillTx/>
              <a:latin typeface="Verdana" pitchFamily="34" charset="0"/>
              <a:ea typeface="ＭＳ Ｐゴシック" pitchFamily="34" charset="-128"/>
              <a:cs typeface="+mn-cs"/>
            </a:endParaRPr>
          </a:p>
          <a:p>
            <a:pPr marL="0" marR="0" lvl="0" indent="0" algn="just" defTabSz="914400" rtl="0" eaLnBrk="1" fontAlgn="auto" latinLnBrk="0" hangingPunct="1">
              <a:lnSpc>
                <a:spcPct val="100000"/>
              </a:lnSpc>
              <a:spcAft>
                <a:spcPts val="0"/>
              </a:spcAft>
              <a:buClrTx/>
              <a:buSzTx/>
              <a:buFont typeface="Verdana" pitchFamily="34" charset="0"/>
              <a:buNone/>
              <a:tabLst/>
              <a:defRPr/>
            </a:pPr>
            <a:endParaRPr kumimoji="0" lang="uk-UA" altLang="en-US" sz="1600" b="0" i="0" u="none" strike="noStrike" kern="1200" cap="none" spc="0" normalizeH="0" baseline="0" noProof="0" dirty="0" smtClean="0">
              <a:ln>
                <a:noFill/>
              </a:ln>
              <a:solidFill>
                <a:srgbClr val="000000"/>
              </a:solidFill>
              <a:effectLst/>
              <a:uLnTx/>
              <a:uFillTx/>
              <a:latin typeface="Verdana" pitchFamily="34" charset="0"/>
              <a:ea typeface="ＭＳ Ｐゴシック" pitchFamily="34" charset="-128"/>
              <a:cs typeface="+mn-cs"/>
            </a:endParaRPr>
          </a:p>
          <a:p>
            <a:pPr marL="0" marR="0" lvl="0" indent="0" algn="just" defTabSz="914400" rtl="0" eaLnBrk="1" fontAlgn="auto" latinLnBrk="0" hangingPunct="1">
              <a:lnSpc>
                <a:spcPct val="100000"/>
              </a:lnSpc>
              <a:spcAft>
                <a:spcPts val="0"/>
              </a:spcAft>
              <a:buClrTx/>
              <a:buSzTx/>
              <a:buFont typeface="Verdana" pitchFamily="34" charset="0"/>
              <a:buNone/>
              <a:tabLst/>
              <a:defRPr/>
            </a:pPr>
            <a:r>
              <a:rPr kumimoji="0" lang="uk-UA" altLang="en-US" sz="1600" b="0" i="0" u="none" strike="noStrike" kern="1200" cap="none" spc="0" normalizeH="0" baseline="0" noProof="0" dirty="0" smtClean="0">
                <a:ln>
                  <a:noFill/>
                </a:ln>
                <a:solidFill>
                  <a:srgbClr val="000000"/>
                </a:solidFill>
                <a:effectLst/>
                <a:uLnTx/>
                <a:uFillTx/>
                <a:latin typeface="Verdana" pitchFamily="34" charset="0"/>
                <a:ea typeface="ＭＳ Ｐゴシック" pitchFamily="34" charset="-128"/>
                <a:cs typeface="+mn-cs"/>
              </a:rPr>
              <a:t>*</a:t>
            </a:r>
            <a:r>
              <a:rPr kumimoji="0" lang="uk-UA" altLang="en-US" sz="1400" b="0" i="0" u="none" strike="noStrike" kern="1200" cap="none" spc="0" normalizeH="0" baseline="0" noProof="0" dirty="0" smtClean="0">
                <a:ln>
                  <a:noFill/>
                </a:ln>
                <a:solidFill>
                  <a:srgbClr val="000000"/>
                </a:solidFill>
                <a:effectLst/>
                <a:uLnTx/>
                <a:uFillTx/>
                <a:latin typeface="Verdana" pitchFamily="34" charset="0"/>
                <a:ea typeface="ＭＳ Ｐゴシック" pitchFamily="34" charset="-128"/>
                <a:cs typeface="+mn-cs"/>
              </a:rPr>
              <a:t>тимчасове застосування – терміни виконання вимог розраховуються з 1 листопада 2014 року</a:t>
            </a:r>
            <a:r>
              <a:rPr kumimoji="0" lang="uk-UA" altLang="en-US" sz="3200" b="0" i="0" u="none" strike="noStrike" kern="1200" cap="none" spc="0" normalizeH="0" baseline="0" noProof="0" dirty="0" smtClean="0">
                <a:ln>
                  <a:noFill/>
                </a:ln>
                <a:solidFill>
                  <a:srgbClr val="000000"/>
                </a:solidFill>
                <a:effectLst/>
                <a:uLnTx/>
                <a:uFillTx/>
                <a:latin typeface="Verdana" pitchFamily="34" charset="0"/>
                <a:ea typeface="ＭＳ Ｐゴシック" pitchFamily="34" charset="-128"/>
                <a:cs typeface="+mn-cs"/>
              </a:rPr>
              <a:t> </a:t>
            </a:r>
          </a:p>
        </p:txBody>
      </p:sp>
      <p:pic>
        <p:nvPicPr>
          <p:cNvPr id="8" name="Content Placeholder 5"/>
          <p:cNvPicPr>
            <a:picLocks noChangeAspect="1"/>
          </p:cNvPicPr>
          <p:nvPr/>
        </p:nvPicPr>
        <p:blipFill>
          <a:blip r:embed="rId2" cstate="print"/>
          <a:srcRect/>
          <a:stretch>
            <a:fillRect/>
          </a:stretch>
        </p:blipFill>
        <p:spPr>
          <a:xfrm>
            <a:off x="5580940" y="1989138"/>
            <a:ext cx="4151854" cy="381612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Grp="1" noChangeArrowheads="1"/>
          </p:cNvSpPr>
          <p:nvPr>
            <p:ph type="ctrTitle"/>
          </p:nvPr>
        </p:nvSpPr>
        <p:spPr bwMode="auto">
          <a:xfrm>
            <a:off x="662524" y="253678"/>
            <a:ext cx="8540167" cy="1046440"/>
          </a:xfrm>
          <a:prstGeom prst="rect">
            <a:avLst/>
          </a:prstGeom>
          <a:noFill/>
          <a:ln w="9525">
            <a:noFill/>
            <a:miter lim="800000"/>
            <a:headEnd/>
            <a:tailEnd/>
          </a:ln>
        </p:spPr>
        <p:txBody>
          <a:bodyPr wrap="square" lIns="0" tIns="0" rIns="0" bIns="0">
            <a:spAutoFit/>
          </a:bodyPr>
          <a:lstStyle/>
          <a:p>
            <a:pPr algn="l">
              <a:buSzPct val="100000"/>
            </a:pPr>
            <a:r>
              <a:rPr lang="uk-UA" altLang="en-US" sz="2400" b="1" cap="none" dirty="0" smtClean="0">
                <a:solidFill>
                  <a:srgbClr val="009DE0"/>
                </a:solidFill>
                <a:latin typeface="Verdana" pitchFamily="34" charset="0"/>
                <a:ea typeface="ＭＳ Ｐゴシック" pitchFamily="34" charset="-128"/>
              </a:rPr>
              <a:t>2. СУЧАСНА </a:t>
            </a:r>
            <a:r>
              <a:rPr lang="en-US" altLang="en-US" sz="2400" b="1" cap="none" dirty="0" smtClean="0">
                <a:solidFill>
                  <a:srgbClr val="009DE0"/>
                </a:solidFill>
                <a:latin typeface="Verdana" pitchFamily="34" charset="0"/>
                <a:ea typeface="ＭＳ Ｐゴシック" pitchFamily="34" charset="-128"/>
              </a:rPr>
              <a:t>ПОЛІТИК</a:t>
            </a:r>
            <a:r>
              <a:rPr lang="uk-UA" altLang="en-US" sz="2400" b="1" cap="none" dirty="0" smtClean="0">
                <a:solidFill>
                  <a:srgbClr val="009DE0"/>
                </a:solidFill>
                <a:latin typeface="Verdana" pitchFamily="34" charset="0"/>
                <a:ea typeface="ＭＳ Ｐゴシック" pitchFamily="34" charset="-128"/>
              </a:rPr>
              <a:t>А УКРАЇНИ </a:t>
            </a:r>
            <a:r>
              <a:rPr lang="en-US" altLang="en-US" sz="2400" b="1" cap="none" dirty="0" smtClean="0">
                <a:solidFill>
                  <a:srgbClr val="009DE0"/>
                </a:solidFill>
                <a:latin typeface="Verdana" pitchFamily="34" charset="0"/>
                <a:ea typeface="ＭＳ Ｐゴシック" pitchFamily="34" charset="-128"/>
              </a:rPr>
              <a:t> </a:t>
            </a:r>
            <a:r>
              <a:rPr lang="uk-UA" altLang="en-US" sz="2400" b="1" cap="none" dirty="0" smtClean="0">
                <a:solidFill>
                  <a:srgbClr val="009DE0"/>
                </a:solidFill>
                <a:latin typeface="Verdana" pitchFamily="34" charset="0"/>
                <a:ea typeface="ＭＳ Ｐゴシック" pitchFamily="34" charset="-128"/>
              </a:rPr>
              <a:t/>
            </a:r>
            <a:br>
              <a:rPr lang="uk-UA" altLang="en-US" sz="2400" b="1" cap="none" dirty="0" smtClean="0">
                <a:solidFill>
                  <a:srgbClr val="009DE0"/>
                </a:solidFill>
                <a:latin typeface="Verdana" pitchFamily="34" charset="0"/>
                <a:ea typeface="ＭＳ Ｐゴシック" pitchFamily="34" charset="-128"/>
              </a:rPr>
            </a:br>
            <a:r>
              <a:rPr lang="en-US" altLang="en-US" sz="2400" cap="none" dirty="0" smtClean="0">
                <a:solidFill>
                  <a:srgbClr val="009DE0"/>
                </a:solidFill>
                <a:latin typeface="Verdana" pitchFamily="34" charset="0"/>
                <a:ea typeface="ＭＳ Ｐゴシック" pitchFamily="34" charset="-128"/>
              </a:rPr>
              <a:t/>
            </a:r>
            <a:br>
              <a:rPr lang="en-US" altLang="en-US" sz="2400" cap="none" dirty="0" smtClean="0">
                <a:solidFill>
                  <a:srgbClr val="009DE0"/>
                </a:solidFill>
                <a:latin typeface="Verdana" pitchFamily="34" charset="0"/>
                <a:ea typeface="ＭＳ Ｐゴシック" pitchFamily="34" charset="-128"/>
              </a:rPr>
            </a:br>
            <a:r>
              <a:rPr lang="en-US" altLang="en-US" sz="2000" b="1" dirty="0" smtClean="0">
                <a:solidFill>
                  <a:srgbClr val="009DE0"/>
                </a:solidFill>
                <a:latin typeface="Verdana" pitchFamily="34" charset="0"/>
                <a:ea typeface="ＭＳ Ｐゴシック" pitchFamily="34" charset="-128"/>
              </a:rPr>
              <a:t>УГОДА ПРО АСОЦІАЦІЮ МІЖ УКРАЇНОЮ ТА ЄС (</a:t>
            </a:r>
            <a:r>
              <a:rPr lang="uk-UA" altLang="en-US" sz="2000" b="1" dirty="0" smtClean="0">
                <a:solidFill>
                  <a:srgbClr val="009DE0"/>
                </a:solidFill>
                <a:latin typeface="Verdana" pitchFamily="34" charset="0"/>
                <a:ea typeface="ＭＳ Ｐゴシック" pitchFamily="34" charset="-128"/>
              </a:rPr>
              <a:t>2</a:t>
            </a:r>
            <a:r>
              <a:rPr lang="en-US" altLang="en-US" sz="2000" b="1" dirty="0" smtClean="0">
                <a:solidFill>
                  <a:srgbClr val="009DE0"/>
                </a:solidFill>
                <a:latin typeface="Verdana" pitchFamily="34" charset="0"/>
                <a:ea typeface="ＭＳ Ｐゴシック" pitchFamily="34" charset="-128"/>
              </a:rPr>
              <a:t>)</a:t>
            </a:r>
            <a:endParaRPr lang="en-US" altLang="en-US" sz="2000" b="1" dirty="0">
              <a:solidFill>
                <a:srgbClr val="000000"/>
              </a:solidFill>
            </a:endParaRPr>
          </a:p>
        </p:txBody>
      </p:sp>
      <p:sp>
        <p:nvSpPr>
          <p:cNvPr id="5" name="Подзаголовок 2"/>
          <p:cNvSpPr>
            <a:spLocks noGrp="1"/>
          </p:cNvSpPr>
          <p:nvPr>
            <p:ph type="subTitle" idx="1"/>
          </p:nvPr>
        </p:nvSpPr>
        <p:spPr>
          <a:xfrm>
            <a:off x="583600" y="1412776"/>
            <a:ext cx="8678944" cy="5184576"/>
          </a:xfrm>
        </p:spPr>
        <p:txBody>
          <a:bodyPr>
            <a:normAutofit/>
          </a:bodyPr>
          <a:lstStyle/>
          <a:p>
            <a:pPr algn="just">
              <a:buFont typeface="Arial" pitchFamily="34" charset="0"/>
              <a:buChar char="•"/>
            </a:pPr>
            <a:endParaRPr lang="ru-RU" sz="1800" dirty="0" smtClean="0"/>
          </a:p>
          <a:p>
            <a:pPr algn="just">
              <a:buFont typeface="Arial" pitchFamily="34" charset="0"/>
              <a:buChar char="•"/>
            </a:pPr>
            <a:endParaRPr lang="uk-UA" altLang="en-US" sz="1800" dirty="0" smtClean="0">
              <a:solidFill>
                <a:schemeClr val="tx1"/>
              </a:solidFill>
              <a:latin typeface="Verdana" pitchFamily="34" charset="0"/>
              <a:ea typeface="ＭＳ Ｐゴシック" pitchFamily="34" charset="-128"/>
            </a:endParaRPr>
          </a:p>
          <a:p>
            <a:pPr algn="just"/>
            <a:endParaRPr lang="uk-UA" altLang="en-US" sz="1800" dirty="0" smtClean="0">
              <a:solidFill>
                <a:srgbClr val="000000"/>
              </a:solidFill>
              <a:latin typeface="Verdana" pitchFamily="34" charset="0"/>
              <a:ea typeface="ＭＳ Ｐゴシック" pitchFamily="34" charset="-128"/>
            </a:endParaRPr>
          </a:p>
        </p:txBody>
      </p:sp>
      <p:sp>
        <p:nvSpPr>
          <p:cNvPr id="4" name="Content Placeholder 2"/>
          <p:cNvSpPr txBox="1">
            <a:spLocks/>
          </p:cNvSpPr>
          <p:nvPr/>
        </p:nvSpPr>
        <p:spPr>
          <a:xfrm>
            <a:off x="637352" y="1700809"/>
            <a:ext cx="8776449" cy="4968552"/>
          </a:xfrm>
          <a:prstGeom prst="rect">
            <a:avLst/>
          </a:prstGeom>
        </p:spPr>
        <p:txBody>
          <a:bodyPr vert="horz" lIns="91440" tIns="45720" rIns="91440" bIns="45720" rtlCol="0">
            <a:normAutofit/>
          </a:bodyPr>
          <a:lstStyle/>
          <a:p>
            <a:pPr lvl="1">
              <a:lnSpc>
                <a:spcPct val="140000"/>
              </a:lnSpc>
            </a:pPr>
            <a:endParaRPr lang="uk-UA" altLang="en-US" sz="2000" dirty="0" smtClean="0">
              <a:solidFill>
                <a:srgbClr val="000000"/>
              </a:solidFill>
              <a:latin typeface="Verdana" pitchFamily="34" charset="0"/>
              <a:ea typeface="ＭＳ Ｐゴシック" pitchFamily="34" charset="-128"/>
            </a:endParaRPr>
          </a:p>
          <a:p>
            <a:pPr lvl="2">
              <a:spcAft>
                <a:spcPts val="600"/>
              </a:spcAft>
            </a:pPr>
            <a:endParaRPr lang="uk-UA" altLang="en-US" dirty="0" smtClean="0">
              <a:solidFill>
                <a:srgbClr val="000000"/>
              </a:solidFill>
              <a:latin typeface="Verdana" pitchFamily="34" charset="0"/>
              <a:ea typeface="ＭＳ Ｐゴシック" pitchFamily="34" charset="-128"/>
            </a:endParaRPr>
          </a:p>
          <a:p>
            <a:pPr>
              <a:lnSpc>
                <a:spcPct val="124000"/>
              </a:lnSpc>
              <a:buFont typeface="Arial" pitchFamily="34" charset="0"/>
              <a:buChar char="•"/>
            </a:pPr>
            <a:endParaRPr lang="ru-RU" sz="2000" dirty="0" smtClean="0"/>
          </a:p>
        </p:txBody>
      </p:sp>
      <p:graphicFrame>
        <p:nvGraphicFramePr>
          <p:cNvPr id="9" name="Table 5"/>
          <p:cNvGraphicFramePr>
            <a:graphicFrameLocks noGrp="1"/>
          </p:cNvGraphicFramePr>
          <p:nvPr/>
        </p:nvGraphicFramePr>
        <p:xfrm>
          <a:off x="637352" y="1630363"/>
          <a:ext cx="8619420" cy="5025390"/>
        </p:xfrm>
        <a:graphic>
          <a:graphicData uri="http://schemas.openxmlformats.org/drawingml/2006/table">
            <a:tbl>
              <a:tblPr/>
              <a:tblGrid>
                <a:gridCol w="6523946"/>
                <a:gridCol w="837925"/>
                <a:gridCol w="1257549"/>
              </a:tblGrid>
              <a:tr h="552450">
                <a:tc>
                  <a:txBody>
                    <a:bodyPr/>
                    <a:lstStyle/>
                    <a:p>
                      <a:pPr marL="0" marR="0" lvl="0" indent="0" algn="l" defTabSz="455613" rtl="0" eaLnBrk="0" fontAlgn="base" latinLnBrk="0" hangingPunct="0">
                        <a:lnSpc>
                          <a:spcPct val="100000"/>
                        </a:lnSpc>
                        <a:spcBef>
                          <a:spcPct val="0"/>
                        </a:spcBef>
                        <a:spcAft>
                          <a:spcPct val="0"/>
                        </a:spcAft>
                        <a:buClrTx/>
                        <a:buSzPct val="100000"/>
                        <a:buFontTx/>
                        <a:buNone/>
                        <a:tabLst/>
                      </a:pPr>
                      <a:r>
                        <a:rPr kumimoji="0" lang="uk-UA" altLang="en-US" sz="1900" b="1" i="0" u="none" strike="noStrike" cap="none" normalizeH="0" baseline="0" noProof="0" dirty="0" smtClean="0">
                          <a:ln>
                            <a:noFill/>
                          </a:ln>
                          <a:solidFill>
                            <a:srgbClr val="FFFFFF"/>
                          </a:solidFill>
                          <a:effectLst/>
                          <a:latin typeface="Verdana" pitchFamily="34" charset="0"/>
                          <a:ea typeface="ＭＳ Ｐゴシック" pitchFamily="34" charset="-128"/>
                        </a:rPr>
                        <a:t>Положення</a:t>
                      </a:r>
                    </a:p>
                  </a:txBody>
                  <a:tcPr marL="76007" marR="760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455613" rtl="0" eaLnBrk="0" fontAlgn="base" latinLnBrk="0" hangingPunct="0">
                        <a:lnSpc>
                          <a:spcPct val="100000"/>
                        </a:lnSpc>
                        <a:spcBef>
                          <a:spcPct val="0"/>
                        </a:spcBef>
                        <a:spcAft>
                          <a:spcPct val="0"/>
                        </a:spcAft>
                        <a:buClrTx/>
                        <a:buSzPct val="100000"/>
                        <a:buFontTx/>
                        <a:buNone/>
                        <a:tabLst/>
                      </a:pPr>
                      <a:r>
                        <a:rPr kumimoji="0" lang="uk-UA" altLang="en-US" sz="1900" b="1" i="0" u="none" strike="noStrike" cap="none" normalizeH="0" baseline="0" noProof="0" smtClean="0">
                          <a:ln>
                            <a:noFill/>
                          </a:ln>
                          <a:solidFill>
                            <a:srgbClr val="FFFFFF"/>
                          </a:solidFill>
                          <a:effectLst/>
                          <a:latin typeface="Verdana" pitchFamily="34" charset="0"/>
                          <a:ea typeface="ＭＳ Ｐゴシック" pitchFamily="34" charset="-128"/>
                        </a:rPr>
                        <a:t>Роки</a:t>
                      </a:r>
                    </a:p>
                  </a:txBody>
                  <a:tcPr marL="76007" marR="760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455613" rtl="0" eaLnBrk="0" fontAlgn="base" latinLnBrk="0" hangingPunct="0">
                        <a:lnSpc>
                          <a:spcPct val="100000"/>
                        </a:lnSpc>
                        <a:spcBef>
                          <a:spcPct val="0"/>
                        </a:spcBef>
                        <a:spcAft>
                          <a:spcPct val="0"/>
                        </a:spcAft>
                        <a:buClrTx/>
                        <a:buSzPct val="100000"/>
                        <a:buFontTx/>
                        <a:buNone/>
                        <a:tabLst/>
                      </a:pPr>
                      <a:r>
                        <a:rPr kumimoji="0" lang="uk-UA" altLang="en-US" sz="1900" b="1" i="0" u="none" strike="noStrike" cap="none" normalizeH="0" baseline="0" noProof="0" smtClean="0">
                          <a:ln>
                            <a:noFill/>
                          </a:ln>
                          <a:solidFill>
                            <a:srgbClr val="FFFFFF"/>
                          </a:solidFill>
                          <a:effectLst/>
                          <a:latin typeface="Verdana" pitchFamily="34" charset="0"/>
                          <a:ea typeface="ＭＳ Ｐゴシック" pitchFamily="34" charset="-128"/>
                        </a:rPr>
                        <a:t>Кінцевий термін</a:t>
                      </a:r>
                    </a:p>
                  </a:txBody>
                  <a:tcPr marL="76007" marR="760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552450">
                <a:tc gridSpan="3">
                  <a:txBody>
                    <a:bodyPr/>
                    <a:lstStyle/>
                    <a:p>
                      <a:pPr marL="0" marR="0" lvl="0" indent="0" algn="ctr" defTabSz="455613" rtl="0" eaLnBrk="0" fontAlgn="base" latinLnBrk="0" hangingPunct="0">
                        <a:lnSpc>
                          <a:spcPct val="100000"/>
                        </a:lnSpc>
                        <a:spcBef>
                          <a:spcPct val="0"/>
                        </a:spcBef>
                        <a:spcAft>
                          <a:spcPct val="0"/>
                        </a:spcAft>
                        <a:buClrTx/>
                        <a:buSzPct val="100000"/>
                        <a:buFontTx/>
                        <a:buNone/>
                        <a:tabLst/>
                      </a:pPr>
                      <a:r>
                        <a:rPr kumimoji="0" lang="uk-UA" altLang="en-US" sz="2000" b="0" i="0" u="none" strike="noStrike" cap="none" normalizeH="0" baseline="0" noProof="0" smtClean="0">
                          <a:ln>
                            <a:noFill/>
                          </a:ln>
                          <a:solidFill>
                            <a:srgbClr val="000000"/>
                          </a:solidFill>
                          <a:effectLst/>
                          <a:latin typeface="Verdana" pitchFamily="34" charset="0"/>
                          <a:ea typeface="ＭＳ Ｐゴシック" pitchFamily="34" charset="-128"/>
                        </a:rPr>
                        <a:t>Директива 2008/98/ЕС про відходи (Рамкова директива про відходи)</a:t>
                      </a:r>
                    </a:p>
                  </a:txBody>
                  <a:tcPr marL="76007" marR="760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uk-UA"/>
                    </a:p>
                  </a:txBody>
                  <a:tcPr/>
                </a:tc>
                <a:tc hMerge="1">
                  <a:txBody>
                    <a:bodyPr/>
                    <a:lstStyle/>
                    <a:p>
                      <a:endParaRPr lang="uk-UA"/>
                    </a:p>
                  </a:txBody>
                  <a:tcPr/>
                </a:tc>
              </a:tr>
              <a:tr h="552450">
                <a:tc>
                  <a:txBody>
                    <a:bodyPr/>
                    <a:lstStyle/>
                    <a:p>
                      <a:pPr marL="0" marR="0" lvl="0" indent="0" algn="l" defTabSz="455613" rtl="0" eaLnBrk="0" fontAlgn="base" latinLnBrk="0" hangingPunct="0">
                        <a:lnSpc>
                          <a:spcPct val="100000"/>
                        </a:lnSpc>
                        <a:spcBef>
                          <a:spcPct val="0"/>
                        </a:spcBef>
                        <a:spcAft>
                          <a:spcPct val="0"/>
                        </a:spcAft>
                        <a:buClrTx/>
                        <a:buSzPct val="100000"/>
                        <a:buFontTx/>
                        <a:buNone/>
                        <a:tabLst/>
                      </a:pPr>
                      <a:r>
                        <a:rPr kumimoji="0" lang="uk-UA" altLang="en-US" sz="1600" b="0" i="0" u="none" strike="noStrike" cap="none" normalizeH="0" baseline="0" noProof="0" smtClean="0">
                          <a:ln>
                            <a:noFill/>
                          </a:ln>
                          <a:solidFill>
                            <a:srgbClr val="000000"/>
                          </a:solidFill>
                          <a:effectLst/>
                          <a:latin typeface="Verdana" pitchFamily="34" charset="0"/>
                          <a:ea typeface="ＭＳ Ｐゴシック" pitchFamily="34" charset="-128"/>
                        </a:rPr>
                        <a:t>Прийняття національного законодавства та призначення уповноваженого органу/органів  </a:t>
                      </a:r>
                    </a:p>
                  </a:txBody>
                  <a:tcPr marL="57005" marR="5700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5613" rtl="0" eaLnBrk="0" fontAlgn="base" latinLnBrk="0" hangingPunct="0">
                        <a:lnSpc>
                          <a:spcPct val="100000"/>
                        </a:lnSpc>
                        <a:spcBef>
                          <a:spcPct val="0"/>
                        </a:spcBef>
                        <a:spcAft>
                          <a:spcPct val="0"/>
                        </a:spcAft>
                        <a:buClrTx/>
                        <a:buSzPct val="100000"/>
                        <a:buFontTx/>
                        <a:buNone/>
                        <a:tabLst/>
                      </a:pPr>
                      <a:r>
                        <a:rPr kumimoji="0" lang="uk-UA" altLang="en-US" sz="1600" b="0" i="0" u="none" strike="noStrike" cap="none" normalizeH="0" baseline="0" noProof="0" smtClean="0">
                          <a:ln>
                            <a:noFill/>
                          </a:ln>
                          <a:solidFill>
                            <a:srgbClr val="000000"/>
                          </a:solidFill>
                          <a:effectLst/>
                          <a:latin typeface="Verdana" pitchFamily="34" charset="0"/>
                          <a:ea typeface="ＭＳ Ｐゴシック" pitchFamily="34" charset="-128"/>
                        </a:rPr>
                        <a:t>3 </a:t>
                      </a:r>
                    </a:p>
                  </a:txBody>
                  <a:tcPr marL="57005" marR="5700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5613" rtl="0" eaLnBrk="0" fontAlgn="base" latinLnBrk="0" hangingPunct="0">
                        <a:lnSpc>
                          <a:spcPct val="100000"/>
                        </a:lnSpc>
                        <a:spcBef>
                          <a:spcPct val="0"/>
                        </a:spcBef>
                        <a:spcAft>
                          <a:spcPct val="0"/>
                        </a:spcAft>
                        <a:buClrTx/>
                        <a:buSzPct val="100000"/>
                        <a:buFontTx/>
                        <a:buNone/>
                        <a:tabLst/>
                      </a:pPr>
                      <a:r>
                        <a:rPr kumimoji="0" lang="uk-UA" altLang="en-US" sz="1600" b="0" i="0" u="none" strike="noStrike" cap="none" normalizeH="0" baseline="0" noProof="0" smtClean="0">
                          <a:ln>
                            <a:noFill/>
                          </a:ln>
                          <a:solidFill>
                            <a:srgbClr val="000000"/>
                          </a:solidFill>
                          <a:effectLst/>
                          <a:latin typeface="Verdana" pitchFamily="34" charset="0"/>
                          <a:ea typeface="ＭＳ Ｐゴシック" pitchFamily="34" charset="-128"/>
                        </a:rPr>
                        <a:t>Листопад 2017 р.</a:t>
                      </a:r>
                    </a:p>
                  </a:txBody>
                  <a:tcPr marL="57005" marR="5700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52450">
                <a:tc>
                  <a:txBody>
                    <a:bodyPr/>
                    <a:lstStyle/>
                    <a:p>
                      <a:pPr marL="0" marR="0" lvl="0" indent="0" algn="l" defTabSz="455613" rtl="0" eaLnBrk="0" fontAlgn="base" latinLnBrk="0" hangingPunct="0">
                        <a:lnSpc>
                          <a:spcPct val="100000"/>
                        </a:lnSpc>
                        <a:spcBef>
                          <a:spcPct val="0"/>
                        </a:spcBef>
                        <a:spcAft>
                          <a:spcPct val="0"/>
                        </a:spcAft>
                        <a:buClrTx/>
                        <a:buSzPct val="100000"/>
                        <a:buFontTx/>
                        <a:buNone/>
                        <a:tabLst/>
                      </a:pPr>
                      <a:r>
                        <a:rPr kumimoji="0" lang="uk-UA" altLang="en-US" sz="1600" b="0" i="0" u="none" strike="noStrike" cap="none" normalizeH="0" baseline="0" noProof="0" dirty="0" smtClean="0">
                          <a:ln>
                            <a:noFill/>
                          </a:ln>
                          <a:solidFill>
                            <a:srgbClr val="000000"/>
                          </a:solidFill>
                          <a:effectLst/>
                          <a:latin typeface="Verdana" pitchFamily="34" charset="0"/>
                          <a:ea typeface="ＭＳ Ｐゴシック" pitchFamily="34" charset="-128"/>
                        </a:rPr>
                        <a:t>Підготовка планів поводження з відходами відповідно до ієрархії відходів та програм запобігання утворенню відходів </a:t>
                      </a:r>
                    </a:p>
                  </a:txBody>
                  <a:tcPr marL="57005" marR="5700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5613" rtl="0" eaLnBrk="0" fontAlgn="base" latinLnBrk="0" hangingPunct="0">
                        <a:lnSpc>
                          <a:spcPct val="100000"/>
                        </a:lnSpc>
                        <a:spcBef>
                          <a:spcPct val="0"/>
                        </a:spcBef>
                        <a:spcAft>
                          <a:spcPct val="0"/>
                        </a:spcAft>
                        <a:buClrTx/>
                        <a:buSzPct val="100000"/>
                        <a:buFontTx/>
                        <a:buNone/>
                        <a:tabLst/>
                      </a:pPr>
                      <a:r>
                        <a:rPr kumimoji="0" lang="uk-UA" altLang="en-US" sz="1600" b="0" i="0" u="none" strike="noStrike" cap="none" normalizeH="0" baseline="0" noProof="0" smtClean="0">
                          <a:ln>
                            <a:noFill/>
                          </a:ln>
                          <a:solidFill>
                            <a:srgbClr val="000000"/>
                          </a:solidFill>
                          <a:effectLst/>
                          <a:latin typeface="Verdana" pitchFamily="34" charset="0"/>
                          <a:ea typeface="ＭＳ Ｐゴシック" pitchFamily="34" charset="-128"/>
                        </a:rPr>
                        <a:t>3 </a:t>
                      </a:r>
                    </a:p>
                  </a:txBody>
                  <a:tcPr marL="57005" marR="5700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5613" rtl="0" eaLnBrk="0" fontAlgn="base" latinLnBrk="0" hangingPunct="0">
                        <a:lnSpc>
                          <a:spcPct val="100000"/>
                        </a:lnSpc>
                        <a:spcBef>
                          <a:spcPct val="0"/>
                        </a:spcBef>
                        <a:spcAft>
                          <a:spcPct val="0"/>
                        </a:spcAft>
                        <a:buClrTx/>
                        <a:buSzPct val="100000"/>
                        <a:buFontTx/>
                        <a:buNone/>
                        <a:tabLst/>
                      </a:pPr>
                      <a:r>
                        <a:rPr kumimoji="0" lang="uk-UA" altLang="en-US" sz="1600" b="0" i="0" u="none" strike="noStrike" cap="none" normalizeH="0" baseline="0" noProof="0" smtClean="0">
                          <a:ln>
                            <a:noFill/>
                          </a:ln>
                          <a:solidFill>
                            <a:srgbClr val="000000"/>
                          </a:solidFill>
                          <a:effectLst/>
                          <a:latin typeface="Verdana" pitchFamily="34" charset="0"/>
                          <a:ea typeface="ＭＳ Ｐゴシック" pitchFamily="34" charset="-128"/>
                        </a:rPr>
                        <a:t>Листопад 2017 р.</a:t>
                      </a:r>
                    </a:p>
                  </a:txBody>
                  <a:tcPr marL="57005" marR="5700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52450">
                <a:tc>
                  <a:txBody>
                    <a:bodyPr/>
                    <a:lstStyle/>
                    <a:p>
                      <a:pPr marL="0" marR="0" lvl="0" indent="0" algn="l" defTabSz="455613" rtl="0" eaLnBrk="0" fontAlgn="base" latinLnBrk="0" hangingPunct="0">
                        <a:lnSpc>
                          <a:spcPct val="100000"/>
                        </a:lnSpc>
                        <a:spcBef>
                          <a:spcPct val="0"/>
                        </a:spcBef>
                        <a:spcAft>
                          <a:spcPct val="0"/>
                        </a:spcAft>
                        <a:buClrTx/>
                        <a:buSzPct val="100000"/>
                        <a:buFontTx/>
                        <a:buNone/>
                        <a:tabLst/>
                      </a:pPr>
                      <a:r>
                        <a:rPr kumimoji="0" lang="uk-UA" altLang="en-US" sz="1600" b="0" i="0" u="none" strike="noStrike" cap="none" normalizeH="0" baseline="0" noProof="0" smtClean="0">
                          <a:ln>
                            <a:noFill/>
                          </a:ln>
                          <a:solidFill>
                            <a:srgbClr val="000000"/>
                          </a:solidFill>
                          <a:effectLst/>
                          <a:latin typeface="Verdana" pitchFamily="34" charset="0"/>
                          <a:ea typeface="ＭＳ Ｐゴシック" pitchFamily="34" charset="-128"/>
                        </a:rPr>
                        <a:t>Встановлення механізму повного відшкодування витрат у відповідності з принципом «забруднювач платить» та принципом розширеної відповідальності виробника </a:t>
                      </a:r>
                    </a:p>
                  </a:txBody>
                  <a:tcPr marL="57005" marR="5700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5613" rtl="0" eaLnBrk="0" fontAlgn="base" latinLnBrk="0" hangingPunct="0">
                        <a:lnSpc>
                          <a:spcPct val="100000"/>
                        </a:lnSpc>
                        <a:spcBef>
                          <a:spcPct val="0"/>
                        </a:spcBef>
                        <a:spcAft>
                          <a:spcPct val="0"/>
                        </a:spcAft>
                        <a:buClrTx/>
                        <a:buSzPct val="100000"/>
                        <a:buFontTx/>
                        <a:buNone/>
                        <a:tabLst/>
                      </a:pPr>
                      <a:r>
                        <a:rPr kumimoji="0" lang="uk-UA" altLang="en-US" sz="1600" b="0" i="0" u="none" strike="noStrike" cap="none" normalizeH="0" baseline="0" noProof="0" smtClean="0">
                          <a:ln>
                            <a:noFill/>
                          </a:ln>
                          <a:solidFill>
                            <a:srgbClr val="000000"/>
                          </a:solidFill>
                          <a:effectLst/>
                          <a:latin typeface="Verdana" pitchFamily="34" charset="0"/>
                          <a:ea typeface="ＭＳ Ｐゴシック" pitchFamily="34" charset="-128"/>
                        </a:rPr>
                        <a:t>5</a:t>
                      </a:r>
                    </a:p>
                  </a:txBody>
                  <a:tcPr marL="57005" marR="5700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5613" rtl="0" eaLnBrk="0" fontAlgn="base" latinLnBrk="0" hangingPunct="0">
                        <a:lnSpc>
                          <a:spcPct val="100000"/>
                        </a:lnSpc>
                        <a:spcBef>
                          <a:spcPct val="0"/>
                        </a:spcBef>
                        <a:spcAft>
                          <a:spcPct val="0"/>
                        </a:spcAft>
                        <a:buClrTx/>
                        <a:buSzPct val="100000"/>
                        <a:buFontTx/>
                        <a:buNone/>
                        <a:tabLst/>
                      </a:pPr>
                      <a:r>
                        <a:rPr kumimoji="0" lang="uk-UA" altLang="en-US" sz="1600" b="0" i="0" u="none" strike="noStrike" cap="none" normalizeH="0" baseline="0" noProof="0" smtClean="0">
                          <a:ln>
                            <a:noFill/>
                          </a:ln>
                          <a:solidFill>
                            <a:srgbClr val="000000"/>
                          </a:solidFill>
                          <a:effectLst/>
                          <a:latin typeface="Verdana" pitchFamily="34" charset="0"/>
                          <a:ea typeface="ＭＳ Ｐゴシック" pitchFamily="34" charset="-128"/>
                        </a:rPr>
                        <a:t>Листопад 2019 р.</a:t>
                      </a:r>
                    </a:p>
                  </a:txBody>
                  <a:tcPr marL="57005" marR="5700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52450">
                <a:tc>
                  <a:txBody>
                    <a:bodyPr/>
                    <a:lstStyle/>
                    <a:p>
                      <a:pPr marL="0" marR="0" lvl="0" indent="0" algn="l" defTabSz="455613" rtl="0" eaLnBrk="0" fontAlgn="base" latinLnBrk="0" hangingPunct="0">
                        <a:lnSpc>
                          <a:spcPct val="100000"/>
                        </a:lnSpc>
                        <a:spcBef>
                          <a:spcPct val="0"/>
                        </a:spcBef>
                        <a:spcAft>
                          <a:spcPct val="0"/>
                        </a:spcAft>
                        <a:buClrTx/>
                        <a:buSzPct val="100000"/>
                        <a:buFontTx/>
                        <a:buNone/>
                        <a:tabLst/>
                      </a:pPr>
                      <a:r>
                        <a:rPr kumimoji="0" lang="uk-UA" altLang="en-US" sz="1600" b="0" i="0" u="none" strike="noStrike" cap="none" normalizeH="0" baseline="0" noProof="0" smtClean="0">
                          <a:ln>
                            <a:noFill/>
                          </a:ln>
                          <a:solidFill>
                            <a:srgbClr val="000000"/>
                          </a:solidFill>
                          <a:effectLst/>
                          <a:latin typeface="Verdana" pitchFamily="34" charset="0"/>
                          <a:ea typeface="ＭＳ Ｐゴシック" pitchFamily="34" charset="-128"/>
                        </a:rPr>
                        <a:t>Встановлення дозвільної системи для установ/підприємств, </a:t>
                      </a:r>
                      <a:r>
                        <a:rPr kumimoji="0" lang="uk-UA" sz="1600" b="0" i="0" u="none" strike="noStrike" cap="none" normalizeH="0" baseline="0" noProof="0" smtClean="0">
                          <a:ln>
                            <a:noFill/>
                          </a:ln>
                          <a:solidFill>
                            <a:schemeClr val="tx1"/>
                          </a:solidFill>
                          <a:effectLst/>
                          <a:latin typeface="Arial" panose="020B0604020202020204" pitchFamily="34" charset="0"/>
                        </a:rPr>
                        <a:t>що здійснюють операції з видалення чи утилізації відходів з особливими зобов’язаннями щодо пововдження з небезпечними відходами</a:t>
                      </a:r>
                      <a:endParaRPr kumimoji="0" lang="uk-UA" altLang="en-US" sz="1600" b="0" i="0" u="none" strike="noStrike" cap="none" normalizeH="0" baseline="0" noProof="0" smtClean="0">
                        <a:ln>
                          <a:noFill/>
                        </a:ln>
                        <a:solidFill>
                          <a:srgbClr val="000000"/>
                        </a:solidFill>
                        <a:effectLst/>
                        <a:latin typeface="Verdana" pitchFamily="34" charset="0"/>
                        <a:ea typeface="ＭＳ Ｐゴシック" pitchFamily="34" charset="-128"/>
                      </a:endParaRPr>
                    </a:p>
                  </a:txBody>
                  <a:tcPr marL="57005" marR="5700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5613" rtl="0" eaLnBrk="0" fontAlgn="base" latinLnBrk="0" hangingPunct="0">
                        <a:lnSpc>
                          <a:spcPct val="100000"/>
                        </a:lnSpc>
                        <a:spcBef>
                          <a:spcPct val="0"/>
                        </a:spcBef>
                        <a:spcAft>
                          <a:spcPct val="0"/>
                        </a:spcAft>
                        <a:buClrTx/>
                        <a:buSzPct val="100000"/>
                        <a:buFontTx/>
                        <a:buNone/>
                        <a:tabLst/>
                      </a:pPr>
                      <a:r>
                        <a:rPr kumimoji="0" lang="uk-UA" altLang="en-US" sz="1600" b="0" i="0" u="none" strike="noStrike" cap="none" normalizeH="0" baseline="0" noProof="0" smtClean="0">
                          <a:ln>
                            <a:noFill/>
                          </a:ln>
                          <a:solidFill>
                            <a:srgbClr val="000000"/>
                          </a:solidFill>
                          <a:effectLst/>
                          <a:latin typeface="Verdana" pitchFamily="34" charset="0"/>
                          <a:ea typeface="ＭＳ Ｐゴシック" pitchFamily="34" charset="-128"/>
                        </a:rPr>
                        <a:t>5</a:t>
                      </a:r>
                    </a:p>
                  </a:txBody>
                  <a:tcPr marL="57005" marR="5700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5613" rtl="0" eaLnBrk="0" fontAlgn="base" latinLnBrk="0" hangingPunct="0">
                        <a:lnSpc>
                          <a:spcPct val="100000"/>
                        </a:lnSpc>
                        <a:spcBef>
                          <a:spcPct val="0"/>
                        </a:spcBef>
                        <a:spcAft>
                          <a:spcPct val="0"/>
                        </a:spcAft>
                        <a:buClrTx/>
                        <a:buSzPct val="100000"/>
                        <a:buFontTx/>
                        <a:buNone/>
                        <a:tabLst/>
                      </a:pPr>
                      <a:r>
                        <a:rPr kumimoji="0" lang="uk-UA" altLang="en-US" sz="1600" b="0" i="0" u="none" strike="noStrike" cap="none" normalizeH="0" baseline="0" noProof="0" smtClean="0">
                          <a:ln>
                            <a:noFill/>
                          </a:ln>
                          <a:solidFill>
                            <a:srgbClr val="000000"/>
                          </a:solidFill>
                          <a:effectLst/>
                          <a:latin typeface="Verdana" pitchFamily="34" charset="0"/>
                          <a:ea typeface="ＭＳ Ｐゴシック" pitchFamily="34" charset="-128"/>
                        </a:rPr>
                        <a:t>Листопад 2019 р.</a:t>
                      </a:r>
                    </a:p>
                  </a:txBody>
                  <a:tcPr marL="57005" marR="5700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52450">
                <a:tc>
                  <a:txBody>
                    <a:bodyPr/>
                    <a:lstStyle/>
                    <a:p>
                      <a:pPr marL="0" marR="0" lvl="0" indent="0" algn="l" defTabSz="455613" rtl="0" eaLnBrk="0" fontAlgn="base" latinLnBrk="0" hangingPunct="0">
                        <a:lnSpc>
                          <a:spcPct val="100000"/>
                        </a:lnSpc>
                        <a:spcBef>
                          <a:spcPct val="0"/>
                        </a:spcBef>
                        <a:spcAft>
                          <a:spcPct val="0"/>
                        </a:spcAft>
                        <a:buClrTx/>
                        <a:buSzPct val="100000"/>
                        <a:buFontTx/>
                        <a:buNone/>
                        <a:tabLst/>
                      </a:pPr>
                      <a:r>
                        <a:rPr kumimoji="0" lang="uk-UA" altLang="en-US" sz="1600" b="0" i="0" u="none" strike="noStrike" cap="none" normalizeH="0" baseline="0" noProof="0" smtClean="0">
                          <a:ln>
                            <a:noFill/>
                          </a:ln>
                          <a:solidFill>
                            <a:srgbClr val="000000"/>
                          </a:solidFill>
                          <a:effectLst/>
                          <a:latin typeface="Verdana" pitchFamily="34" charset="0"/>
                          <a:ea typeface="ＭＳ Ｐゴシック" pitchFamily="34" charset="-128"/>
                        </a:rPr>
                        <a:t>Запорвадження реєстру об’єктів та підприємств, що займаються збиранням та перевезенням відходів </a:t>
                      </a:r>
                    </a:p>
                  </a:txBody>
                  <a:tcPr marL="57005" marR="5700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5613" rtl="0" eaLnBrk="0" fontAlgn="base" latinLnBrk="0" hangingPunct="0">
                        <a:lnSpc>
                          <a:spcPct val="100000"/>
                        </a:lnSpc>
                        <a:spcBef>
                          <a:spcPct val="0"/>
                        </a:spcBef>
                        <a:spcAft>
                          <a:spcPct val="0"/>
                        </a:spcAft>
                        <a:buClrTx/>
                        <a:buSzPct val="100000"/>
                        <a:buFontTx/>
                        <a:buNone/>
                        <a:tabLst/>
                      </a:pPr>
                      <a:r>
                        <a:rPr kumimoji="0" lang="uk-UA" altLang="en-US" sz="1600" b="0" i="0" u="none" strike="noStrike" cap="none" normalizeH="0" baseline="0" noProof="0" smtClean="0">
                          <a:ln>
                            <a:noFill/>
                          </a:ln>
                          <a:solidFill>
                            <a:srgbClr val="000000"/>
                          </a:solidFill>
                          <a:effectLst/>
                          <a:latin typeface="Verdana" pitchFamily="34" charset="0"/>
                          <a:ea typeface="ＭＳ Ｐゴシック" pitchFamily="34" charset="-128"/>
                        </a:rPr>
                        <a:t>5</a:t>
                      </a:r>
                    </a:p>
                  </a:txBody>
                  <a:tcPr marL="57005" marR="5700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5613" rtl="0" eaLnBrk="0" fontAlgn="base" latinLnBrk="0" hangingPunct="0">
                        <a:lnSpc>
                          <a:spcPct val="100000"/>
                        </a:lnSpc>
                        <a:spcBef>
                          <a:spcPct val="0"/>
                        </a:spcBef>
                        <a:spcAft>
                          <a:spcPct val="0"/>
                        </a:spcAft>
                        <a:buClrTx/>
                        <a:buSzPct val="100000"/>
                        <a:buFontTx/>
                        <a:buNone/>
                        <a:tabLst/>
                      </a:pPr>
                      <a:r>
                        <a:rPr kumimoji="0" lang="uk-UA" altLang="en-US" sz="1600" b="0" i="0" u="none" strike="noStrike" cap="none" normalizeH="0" baseline="0" noProof="0" dirty="0" smtClean="0">
                          <a:ln>
                            <a:noFill/>
                          </a:ln>
                          <a:solidFill>
                            <a:srgbClr val="000000"/>
                          </a:solidFill>
                          <a:effectLst/>
                          <a:latin typeface="Verdana" pitchFamily="34" charset="0"/>
                          <a:ea typeface="ＭＳ Ｐゴシック" pitchFamily="34" charset="-128"/>
                        </a:rPr>
                        <a:t>Листопад 2019 р.</a:t>
                      </a:r>
                    </a:p>
                  </a:txBody>
                  <a:tcPr marL="57005" marR="5700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Grp="1" noChangeArrowheads="1"/>
          </p:cNvSpPr>
          <p:nvPr>
            <p:ph type="ctrTitle"/>
          </p:nvPr>
        </p:nvSpPr>
        <p:spPr bwMode="auto">
          <a:xfrm>
            <a:off x="662524" y="116632"/>
            <a:ext cx="8540167" cy="1046440"/>
          </a:xfrm>
          <a:prstGeom prst="rect">
            <a:avLst/>
          </a:prstGeom>
          <a:noFill/>
          <a:ln w="9525">
            <a:noFill/>
            <a:miter lim="800000"/>
            <a:headEnd/>
            <a:tailEnd/>
          </a:ln>
        </p:spPr>
        <p:txBody>
          <a:bodyPr wrap="square" lIns="0" tIns="0" rIns="0" bIns="0">
            <a:spAutoFit/>
          </a:bodyPr>
          <a:lstStyle/>
          <a:p>
            <a:pPr algn="l">
              <a:buSzPct val="100000"/>
            </a:pPr>
            <a:r>
              <a:rPr lang="uk-UA" altLang="en-US" sz="2400" b="1" cap="none" dirty="0" smtClean="0">
                <a:solidFill>
                  <a:srgbClr val="009DE0"/>
                </a:solidFill>
                <a:latin typeface="Verdana" pitchFamily="34" charset="0"/>
                <a:ea typeface="ＭＳ Ｐゴシック" pitchFamily="34" charset="-128"/>
              </a:rPr>
              <a:t>2. СУЧАСНА </a:t>
            </a:r>
            <a:r>
              <a:rPr lang="en-US" altLang="en-US" sz="2400" b="1" cap="none" dirty="0" smtClean="0">
                <a:solidFill>
                  <a:srgbClr val="009DE0"/>
                </a:solidFill>
                <a:latin typeface="Verdana" pitchFamily="34" charset="0"/>
                <a:ea typeface="ＭＳ Ｐゴシック" pitchFamily="34" charset="-128"/>
              </a:rPr>
              <a:t>ПОЛІТИК</a:t>
            </a:r>
            <a:r>
              <a:rPr lang="uk-UA" altLang="en-US" sz="2400" b="1" cap="none" dirty="0" smtClean="0">
                <a:solidFill>
                  <a:srgbClr val="009DE0"/>
                </a:solidFill>
                <a:latin typeface="Verdana" pitchFamily="34" charset="0"/>
                <a:ea typeface="ＭＳ Ｐゴシック" pitchFamily="34" charset="-128"/>
              </a:rPr>
              <a:t>А УКРАЇНИ </a:t>
            </a:r>
            <a:r>
              <a:rPr lang="en-US" altLang="en-US" sz="2400" b="1" cap="none" dirty="0" smtClean="0">
                <a:solidFill>
                  <a:srgbClr val="009DE0"/>
                </a:solidFill>
                <a:latin typeface="Verdana" pitchFamily="34" charset="0"/>
                <a:ea typeface="ＭＳ Ｐゴシック" pitchFamily="34" charset="-128"/>
              </a:rPr>
              <a:t> </a:t>
            </a:r>
            <a:r>
              <a:rPr lang="uk-UA" altLang="en-US" sz="2400" b="1" cap="none" dirty="0" smtClean="0">
                <a:solidFill>
                  <a:srgbClr val="009DE0"/>
                </a:solidFill>
                <a:latin typeface="Verdana" pitchFamily="34" charset="0"/>
                <a:ea typeface="ＭＳ Ｐゴシック" pitchFamily="34" charset="-128"/>
              </a:rPr>
              <a:t/>
            </a:r>
            <a:br>
              <a:rPr lang="uk-UA" altLang="en-US" sz="2400" b="1" cap="none" dirty="0" smtClean="0">
                <a:solidFill>
                  <a:srgbClr val="009DE0"/>
                </a:solidFill>
                <a:latin typeface="Verdana" pitchFamily="34" charset="0"/>
                <a:ea typeface="ＭＳ Ｐゴシック" pitchFamily="34" charset="-128"/>
              </a:rPr>
            </a:br>
            <a:r>
              <a:rPr lang="en-US" altLang="en-US" sz="2400" cap="none" dirty="0" smtClean="0">
                <a:solidFill>
                  <a:srgbClr val="009DE0"/>
                </a:solidFill>
                <a:latin typeface="Verdana" pitchFamily="34" charset="0"/>
                <a:ea typeface="ＭＳ Ｐゴシック" pitchFamily="34" charset="-128"/>
              </a:rPr>
              <a:t/>
            </a:r>
            <a:br>
              <a:rPr lang="en-US" altLang="en-US" sz="2400" cap="none" dirty="0" smtClean="0">
                <a:solidFill>
                  <a:srgbClr val="009DE0"/>
                </a:solidFill>
                <a:latin typeface="Verdana" pitchFamily="34" charset="0"/>
                <a:ea typeface="ＭＳ Ｐゴシック" pitchFamily="34" charset="-128"/>
              </a:rPr>
            </a:br>
            <a:r>
              <a:rPr lang="en-US" altLang="en-US" sz="2000" b="1" dirty="0" smtClean="0">
                <a:solidFill>
                  <a:srgbClr val="009DE0"/>
                </a:solidFill>
                <a:latin typeface="Verdana" pitchFamily="34" charset="0"/>
                <a:ea typeface="ＭＳ Ｐゴシック" pitchFamily="34" charset="-128"/>
              </a:rPr>
              <a:t>УГОДА ПРО АСОЦІАЦІЮ МІЖ УКРАЇНОЮ ТА ЄС (</a:t>
            </a:r>
            <a:r>
              <a:rPr lang="uk-UA" altLang="en-US" sz="2000" b="1" dirty="0" smtClean="0">
                <a:solidFill>
                  <a:srgbClr val="009DE0"/>
                </a:solidFill>
                <a:latin typeface="Verdana" pitchFamily="34" charset="0"/>
                <a:ea typeface="ＭＳ Ｐゴシック" pitchFamily="34" charset="-128"/>
              </a:rPr>
              <a:t>3</a:t>
            </a:r>
            <a:r>
              <a:rPr lang="en-US" altLang="en-US" sz="2000" b="1" dirty="0" smtClean="0">
                <a:solidFill>
                  <a:srgbClr val="009DE0"/>
                </a:solidFill>
                <a:latin typeface="Verdana" pitchFamily="34" charset="0"/>
                <a:ea typeface="ＭＳ Ｐゴシック" pitchFamily="34" charset="-128"/>
              </a:rPr>
              <a:t>)</a:t>
            </a:r>
            <a:endParaRPr lang="en-US" altLang="en-US" sz="2000" b="1" dirty="0">
              <a:solidFill>
                <a:srgbClr val="000000"/>
              </a:solidFill>
            </a:endParaRPr>
          </a:p>
        </p:txBody>
      </p:sp>
      <p:sp>
        <p:nvSpPr>
          <p:cNvPr id="5" name="Подзаголовок 2"/>
          <p:cNvSpPr>
            <a:spLocks noGrp="1"/>
          </p:cNvSpPr>
          <p:nvPr>
            <p:ph type="subTitle" idx="1"/>
          </p:nvPr>
        </p:nvSpPr>
        <p:spPr>
          <a:xfrm>
            <a:off x="583600" y="1412776"/>
            <a:ext cx="8678944" cy="5184576"/>
          </a:xfrm>
        </p:spPr>
        <p:txBody>
          <a:bodyPr>
            <a:normAutofit/>
          </a:bodyPr>
          <a:lstStyle/>
          <a:p>
            <a:pPr algn="just">
              <a:buFont typeface="Arial" pitchFamily="34" charset="0"/>
              <a:buChar char="•"/>
            </a:pPr>
            <a:endParaRPr lang="ru-RU" sz="1800" dirty="0" smtClean="0"/>
          </a:p>
          <a:p>
            <a:pPr algn="just">
              <a:buFont typeface="Arial" pitchFamily="34" charset="0"/>
              <a:buChar char="•"/>
            </a:pPr>
            <a:endParaRPr lang="uk-UA" altLang="en-US" sz="1800" dirty="0" smtClean="0">
              <a:solidFill>
                <a:schemeClr val="tx1"/>
              </a:solidFill>
              <a:latin typeface="Verdana" pitchFamily="34" charset="0"/>
              <a:ea typeface="ＭＳ Ｐゴシック" pitchFamily="34" charset="-128"/>
            </a:endParaRPr>
          </a:p>
          <a:p>
            <a:pPr algn="just"/>
            <a:endParaRPr lang="uk-UA" altLang="en-US" sz="1800" dirty="0" smtClean="0">
              <a:solidFill>
                <a:srgbClr val="000000"/>
              </a:solidFill>
              <a:latin typeface="Verdana" pitchFamily="34" charset="0"/>
              <a:ea typeface="ＭＳ Ｐゴシック" pitchFamily="34" charset="-128"/>
            </a:endParaRPr>
          </a:p>
        </p:txBody>
      </p:sp>
      <p:sp>
        <p:nvSpPr>
          <p:cNvPr id="4" name="Content Placeholder 2"/>
          <p:cNvSpPr txBox="1">
            <a:spLocks/>
          </p:cNvSpPr>
          <p:nvPr/>
        </p:nvSpPr>
        <p:spPr>
          <a:xfrm>
            <a:off x="637352" y="1700809"/>
            <a:ext cx="8776449" cy="4968552"/>
          </a:xfrm>
          <a:prstGeom prst="rect">
            <a:avLst/>
          </a:prstGeom>
        </p:spPr>
        <p:txBody>
          <a:bodyPr vert="horz" lIns="91440" tIns="45720" rIns="91440" bIns="45720" rtlCol="0">
            <a:normAutofit/>
          </a:bodyPr>
          <a:lstStyle/>
          <a:p>
            <a:pPr lvl="1">
              <a:lnSpc>
                <a:spcPct val="140000"/>
              </a:lnSpc>
            </a:pPr>
            <a:endParaRPr lang="uk-UA" altLang="en-US" sz="2000" dirty="0" smtClean="0">
              <a:solidFill>
                <a:srgbClr val="000000"/>
              </a:solidFill>
              <a:latin typeface="Verdana" pitchFamily="34" charset="0"/>
              <a:ea typeface="ＭＳ Ｐゴシック" pitchFamily="34" charset="-128"/>
            </a:endParaRPr>
          </a:p>
          <a:p>
            <a:pPr lvl="2">
              <a:spcAft>
                <a:spcPts val="600"/>
              </a:spcAft>
            </a:pPr>
            <a:endParaRPr lang="uk-UA" altLang="en-US" dirty="0" smtClean="0">
              <a:solidFill>
                <a:srgbClr val="000000"/>
              </a:solidFill>
              <a:latin typeface="Verdana" pitchFamily="34" charset="0"/>
              <a:ea typeface="ＭＳ Ｐゴシック" pitchFamily="34" charset="-128"/>
            </a:endParaRPr>
          </a:p>
          <a:p>
            <a:pPr>
              <a:lnSpc>
                <a:spcPct val="124000"/>
              </a:lnSpc>
              <a:buFont typeface="Arial" pitchFamily="34" charset="0"/>
              <a:buChar char="•"/>
            </a:pPr>
            <a:endParaRPr lang="ru-RU" sz="2000" dirty="0" smtClean="0"/>
          </a:p>
        </p:txBody>
      </p:sp>
      <p:graphicFrame>
        <p:nvGraphicFramePr>
          <p:cNvPr id="7" name="Table 5"/>
          <p:cNvGraphicFramePr>
            <a:graphicFrameLocks noGrp="1"/>
          </p:cNvGraphicFramePr>
          <p:nvPr>
            <p:extLst>
              <p:ext uri="{D42A27DB-BD31-4B8C-83A1-F6EECF244321}">
                <p14:modId xmlns:p14="http://schemas.microsoft.com/office/powerpoint/2010/main" val="3387240408"/>
              </p:ext>
            </p:extLst>
          </p:nvPr>
        </p:nvGraphicFramePr>
        <p:xfrm>
          <a:off x="397190" y="1340768"/>
          <a:ext cx="9277884" cy="5509405"/>
        </p:xfrm>
        <a:graphic>
          <a:graphicData uri="http://schemas.openxmlformats.org/drawingml/2006/table">
            <a:tbl>
              <a:tblPr/>
              <a:tblGrid>
                <a:gridCol w="7116331"/>
                <a:gridCol w="944031"/>
                <a:gridCol w="1217522"/>
              </a:tblGrid>
              <a:tr h="578979">
                <a:tc>
                  <a:txBody>
                    <a:bodyPr/>
                    <a:lstStyle/>
                    <a:p>
                      <a:pPr marL="0" marR="0" lvl="0" indent="0" algn="l" defTabSz="455613" rtl="0" eaLnBrk="0" fontAlgn="base" latinLnBrk="0" hangingPunct="0">
                        <a:lnSpc>
                          <a:spcPct val="100000"/>
                        </a:lnSpc>
                        <a:spcBef>
                          <a:spcPct val="0"/>
                        </a:spcBef>
                        <a:spcAft>
                          <a:spcPct val="0"/>
                        </a:spcAft>
                        <a:buClrTx/>
                        <a:buSzPct val="100000"/>
                        <a:buFontTx/>
                        <a:buNone/>
                        <a:tabLst/>
                      </a:pPr>
                      <a:r>
                        <a:rPr kumimoji="0" lang="uk-UA" altLang="en-US" sz="1600" b="1" i="0" u="none" strike="noStrike" cap="none" normalizeH="0" baseline="0" noProof="0" dirty="0" smtClean="0">
                          <a:ln>
                            <a:noFill/>
                          </a:ln>
                          <a:solidFill>
                            <a:srgbClr val="FFFFFF"/>
                          </a:solidFill>
                          <a:effectLst/>
                          <a:latin typeface="Verdana" pitchFamily="34" charset="0"/>
                          <a:ea typeface="ＭＳ Ｐゴシック" pitchFamily="34" charset="-128"/>
                        </a:rPr>
                        <a:t>Положення</a:t>
                      </a:r>
                    </a:p>
                  </a:txBody>
                  <a:tcPr marL="76010" marR="7601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455613" rtl="0" eaLnBrk="0" fontAlgn="base" latinLnBrk="0" hangingPunct="0">
                        <a:lnSpc>
                          <a:spcPct val="100000"/>
                        </a:lnSpc>
                        <a:spcBef>
                          <a:spcPct val="0"/>
                        </a:spcBef>
                        <a:spcAft>
                          <a:spcPct val="0"/>
                        </a:spcAft>
                        <a:buClrTx/>
                        <a:buSzPct val="100000"/>
                        <a:buFontTx/>
                        <a:buNone/>
                        <a:tabLst/>
                      </a:pPr>
                      <a:r>
                        <a:rPr kumimoji="0" lang="uk-UA" altLang="en-US" sz="1600" b="1" i="0" u="none" strike="noStrike" cap="none" normalizeH="0" baseline="0" noProof="0" smtClean="0">
                          <a:ln>
                            <a:noFill/>
                          </a:ln>
                          <a:solidFill>
                            <a:srgbClr val="FFFFFF"/>
                          </a:solidFill>
                          <a:effectLst/>
                          <a:latin typeface="Verdana" pitchFamily="34" charset="0"/>
                          <a:ea typeface="ＭＳ Ｐゴシック" pitchFamily="34" charset="-128"/>
                        </a:rPr>
                        <a:t>Роки</a:t>
                      </a:r>
                    </a:p>
                  </a:txBody>
                  <a:tcPr marL="76010" marR="7601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455613" rtl="0" eaLnBrk="0" fontAlgn="base" latinLnBrk="0" hangingPunct="0">
                        <a:lnSpc>
                          <a:spcPct val="100000"/>
                        </a:lnSpc>
                        <a:spcBef>
                          <a:spcPct val="0"/>
                        </a:spcBef>
                        <a:spcAft>
                          <a:spcPct val="0"/>
                        </a:spcAft>
                        <a:buClrTx/>
                        <a:buSzPct val="100000"/>
                        <a:buFontTx/>
                        <a:buNone/>
                        <a:tabLst/>
                      </a:pPr>
                      <a:r>
                        <a:rPr kumimoji="0" lang="uk-UA" altLang="en-US" sz="1600" b="1" i="0" u="none" strike="noStrike" cap="none" normalizeH="0" baseline="0" noProof="0" smtClean="0">
                          <a:ln>
                            <a:noFill/>
                          </a:ln>
                          <a:solidFill>
                            <a:srgbClr val="FFFFFF"/>
                          </a:solidFill>
                          <a:effectLst/>
                          <a:latin typeface="Verdana" pitchFamily="34" charset="0"/>
                          <a:ea typeface="ＭＳ Ｐゴシック" pitchFamily="34" charset="-128"/>
                        </a:rPr>
                        <a:t>Кінцевий термін</a:t>
                      </a:r>
                    </a:p>
                  </a:txBody>
                  <a:tcPr marL="76010" marR="7601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530096">
                <a:tc gridSpan="3">
                  <a:txBody>
                    <a:bodyPr/>
                    <a:lstStyle/>
                    <a:p>
                      <a:pPr marL="0" marR="0" lvl="0" indent="0" algn="ctr" defTabSz="455613" rtl="0" eaLnBrk="0" fontAlgn="base" latinLnBrk="0" hangingPunct="0">
                        <a:lnSpc>
                          <a:spcPct val="100000"/>
                        </a:lnSpc>
                        <a:spcBef>
                          <a:spcPct val="0"/>
                        </a:spcBef>
                        <a:spcAft>
                          <a:spcPct val="0"/>
                        </a:spcAft>
                        <a:buClrTx/>
                        <a:buSzPct val="100000"/>
                        <a:buFontTx/>
                        <a:buNone/>
                        <a:tabLst/>
                      </a:pPr>
                      <a:r>
                        <a:rPr kumimoji="0" lang="uk-UA" altLang="en-US" sz="1600" b="0" i="0" u="none" strike="noStrike" cap="none" normalizeH="0" baseline="0" noProof="0" dirty="0" smtClean="0">
                          <a:ln>
                            <a:noFill/>
                          </a:ln>
                          <a:solidFill>
                            <a:srgbClr val="000000"/>
                          </a:solidFill>
                          <a:effectLst/>
                          <a:latin typeface="Verdana" pitchFamily="34" charset="0"/>
                          <a:ea typeface="ＭＳ Ｐゴシック" pitchFamily="34" charset="-128"/>
                        </a:rPr>
                        <a:t>Директива 2008/98/ЕС про захоронення відходів (Директива щодо полігонів захоронення відходів)</a:t>
                      </a:r>
                    </a:p>
                  </a:txBody>
                  <a:tcPr marL="76010" marR="76010"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uk-UA"/>
                    </a:p>
                  </a:txBody>
                  <a:tcPr/>
                </a:tc>
                <a:tc hMerge="1">
                  <a:txBody>
                    <a:bodyPr/>
                    <a:lstStyle/>
                    <a:p>
                      <a:endParaRPr lang="uk-UA"/>
                    </a:p>
                  </a:txBody>
                  <a:tcPr/>
                </a:tc>
              </a:tr>
              <a:tr h="426616">
                <a:tc>
                  <a:txBody>
                    <a:bodyPr/>
                    <a:lstStyle/>
                    <a:p>
                      <a:pPr marL="0" marR="0" lvl="0" indent="0" algn="l" defTabSz="455613" rtl="0" eaLnBrk="0" fontAlgn="base" latinLnBrk="0" hangingPunct="0">
                        <a:lnSpc>
                          <a:spcPct val="100000"/>
                        </a:lnSpc>
                        <a:spcBef>
                          <a:spcPct val="0"/>
                        </a:spcBef>
                        <a:spcAft>
                          <a:spcPct val="0"/>
                        </a:spcAft>
                        <a:buClrTx/>
                        <a:buSzPct val="100000"/>
                        <a:buFontTx/>
                        <a:buNone/>
                        <a:tabLst/>
                      </a:pPr>
                      <a:r>
                        <a:rPr kumimoji="0" lang="uk-UA" altLang="en-US" sz="1400" b="0" i="0" u="none" strike="noStrike" cap="none" normalizeH="0" baseline="0" noProof="0" dirty="0" smtClean="0">
                          <a:ln>
                            <a:noFill/>
                          </a:ln>
                          <a:solidFill>
                            <a:srgbClr val="000000"/>
                          </a:solidFill>
                          <a:effectLst/>
                          <a:latin typeface="Verdana" pitchFamily="34" charset="0"/>
                          <a:ea typeface="ＭＳ Ｐゴシック" pitchFamily="34" charset="-128"/>
                        </a:rPr>
                        <a:t>Прийняття національного законодавства та призначення уповноваженого органу/органів</a:t>
                      </a:r>
                    </a:p>
                  </a:txBody>
                  <a:tcPr marL="57008" marR="5700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5613" rtl="0" eaLnBrk="0" fontAlgn="base" latinLnBrk="0" hangingPunct="0">
                        <a:lnSpc>
                          <a:spcPct val="100000"/>
                        </a:lnSpc>
                        <a:spcBef>
                          <a:spcPct val="0"/>
                        </a:spcBef>
                        <a:spcAft>
                          <a:spcPct val="0"/>
                        </a:spcAft>
                        <a:buClrTx/>
                        <a:buSzPct val="100000"/>
                        <a:buFontTx/>
                        <a:buNone/>
                        <a:tabLst/>
                      </a:pPr>
                      <a:r>
                        <a:rPr kumimoji="0" lang="uk-UA" altLang="en-US" sz="1400" b="0" i="0" u="none" strike="noStrike" cap="none" normalizeH="0" baseline="0" noProof="0" smtClean="0">
                          <a:ln>
                            <a:noFill/>
                          </a:ln>
                          <a:solidFill>
                            <a:srgbClr val="000000"/>
                          </a:solidFill>
                          <a:effectLst/>
                          <a:latin typeface="Verdana" pitchFamily="34" charset="0"/>
                          <a:ea typeface="ＭＳ Ｐゴシック" pitchFamily="34" charset="-128"/>
                        </a:rPr>
                        <a:t>6 </a:t>
                      </a:r>
                    </a:p>
                  </a:txBody>
                  <a:tcPr marL="57008" marR="5700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5613" rtl="0" eaLnBrk="0" fontAlgn="base" latinLnBrk="0" hangingPunct="0">
                        <a:lnSpc>
                          <a:spcPct val="100000"/>
                        </a:lnSpc>
                        <a:spcBef>
                          <a:spcPct val="0"/>
                        </a:spcBef>
                        <a:spcAft>
                          <a:spcPct val="0"/>
                        </a:spcAft>
                        <a:buClrTx/>
                        <a:buSzPct val="100000"/>
                        <a:buFontTx/>
                        <a:buNone/>
                        <a:tabLst/>
                      </a:pPr>
                      <a:r>
                        <a:rPr kumimoji="0" lang="uk-UA" altLang="en-US" sz="1400" b="0" i="0" u="none" strike="noStrike" cap="none" normalizeH="0" baseline="0" noProof="0" smtClean="0">
                          <a:ln>
                            <a:noFill/>
                          </a:ln>
                          <a:solidFill>
                            <a:srgbClr val="000000"/>
                          </a:solidFill>
                          <a:effectLst/>
                          <a:latin typeface="Verdana" pitchFamily="34" charset="0"/>
                          <a:ea typeface="ＭＳ Ｐゴシック" pitchFamily="34" charset="-128"/>
                        </a:rPr>
                        <a:t>Листопад 2020 р</a:t>
                      </a:r>
                    </a:p>
                  </a:txBody>
                  <a:tcPr marL="57008" marR="5700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26616">
                <a:tc>
                  <a:txBody>
                    <a:bodyPr/>
                    <a:lstStyle/>
                    <a:p>
                      <a:pPr marL="0" marR="0" lvl="0" indent="0" algn="l" defTabSz="455613" rtl="0" eaLnBrk="0" fontAlgn="base" latinLnBrk="0" hangingPunct="0">
                        <a:lnSpc>
                          <a:spcPct val="100000"/>
                        </a:lnSpc>
                        <a:spcBef>
                          <a:spcPct val="0"/>
                        </a:spcBef>
                        <a:spcAft>
                          <a:spcPct val="0"/>
                        </a:spcAft>
                        <a:buClrTx/>
                        <a:buSzPct val="100000"/>
                        <a:buFontTx/>
                        <a:buNone/>
                        <a:tabLst/>
                      </a:pPr>
                      <a:r>
                        <a:rPr kumimoji="0" lang="uk-UA" altLang="en-US" sz="1400" b="0" i="0" u="none" strike="noStrike" cap="none" normalizeH="0" baseline="0" noProof="0" smtClean="0">
                          <a:ln>
                            <a:noFill/>
                          </a:ln>
                          <a:solidFill>
                            <a:srgbClr val="000000"/>
                          </a:solidFill>
                          <a:effectLst/>
                          <a:latin typeface="Verdana" pitchFamily="34" charset="0"/>
                          <a:ea typeface="ＭＳ Ｐゴシック" pitchFamily="34" charset="-128"/>
                        </a:rPr>
                        <a:t>Класифікація полігонів (ст. 4).  </a:t>
                      </a:r>
                    </a:p>
                  </a:txBody>
                  <a:tcPr marL="57008" marR="5700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5613" rtl="0" eaLnBrk="0" fontAlgn="base" latinLnBrk="0" hangingPunct="0">
                        <a:lnSpc>
                          <a:spcPct val="100000"/>
                        </a:lnSpc>
                        <a:spcBef>
                          <a:spcPct val="0"/>
                        </a:spcBef>
                        <a:spcAft>
                          <a:spcPct val="0"/>
                        </a:spcAft>
                        <a:buClrTx/>
                        <a:buSzPct val="100000"/>
                        <a:buFontTx/>
                        <a:buNone/>
                        <a:tabLst/>
                      </a:pPr>
                      <a:r>
                        <a:rPr kumimoji="0" lang="uk-UA" altLang="en-US" sz="1400" b="0" i="0" u="none" strike="noStrike" cap="none" normalizeH="0" baseline="0" noProof="0" smtClean="0">
                          <a:ln>
                            <a:noFill/>
                          </a:ln>
                          <a:solidFill>
                            <a:srgbClr val="000000"/>
                          </a:solidFill>
                          <a:effectLst/>
                          <a:latin typeface="Verdana" pitchFamily="34" charset="0"/>
                          <a:ea typeface="ＭＳ Ｐゴシック" pitchFamily="34" charset="-128"/>
                        </a:rPr>
                        <a:t>6</a:t>
                      </a:r>
                    </a:p>
                  </a:txBody>
                  <a:tcPr marL="57008" marR="5700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5613" rtl="0" eaLnBrk="0" fontAlgn="base" latinLnBrk="0" hangingPunct="0">
                        <a:lnSpc>
                          <a:spcPct val="100000"/>
                        </a:lnSpc>
                        <a:spcBef>
                          <a:spcPct val="0"/>
                        </a:spcBef>
                        <a:spcAft>
                          <a:spcPct val="0"/>
                        </a:spcAft>
                        <a:buClrTx/>
                        <a:buSzPct val="100000"/>
                        <a:buFontTx/>
                        <a:buNone/>
                        <a:tabLst/>
                      </a:pPr>
                      <a:r>
                        <a:rPr kumimoji="0" lang="uk-UA" altLang="en-US" sz="1400" b="0" i="0" u="none" strike="noStrike" cap="none" normalizeH="0" baseline="0" noProof="0" smtClean="0">
                          <a:ln>
                            <a:noFill/>
                          </a:ln>
                          <a:solidFill>
                            <a:srgbClr val="000000"/>
                          </a:solidFill>
                          <a:effectLst/>
                          <a:latin typeface="Verdana" pitchFamily="34" charset="0"/>
                          <a:ea typeface="ＭＳ Ｐゴシック" pitchFamily="34" charset="-128"/>
                        </a:rPr>
                        <a:t>Листопад 2020 р</a:t>
                      </a:r>
                    </a:p>
                  </a:txBody>
                  <a:tcPr marL="57008" marR="5700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30096">
                <a:tc>
                  <a:txBody>
                    <a:bodyPr/>
                    <a:lstStyle/>
                    <a:p>
                      <a:pPr indent="114300" algn="just">
                        <a:lnSpc>
                          <a:spcPct val="107000"/>
                        </a:lnSpc>
                        <a:spcAft>
                          <a:spcPts val="0"/>
                        </a:spcAft>
                      </a:pPr>
                      <a:r>
                        <a:rPr kumimoji="0" lang="uk-UA" sz="1400" b="0" i="0" u="none" strike="noStrike" kern="1200" cap="none" normalizeH="0" baseline="0" noProof="0" dirty="0" smtClean="0">
                          <a:ln>
                            <a:noFill/>
                          </a:ln>
                          <a:solidFill>
                            <a:srgbClr val="000000"/>
                          </a:solidFill>
                          <a:effectLst/>
                          <a:latin typeface="Verdana" pitchFamily="34" charset="0"/>
                          <a:ea typeface="ＭＳ Ｐゴシック" pitchFamily="34" charset="-128"/>
                          <a:cs typeface="+mn-cs"/>
                        </a:rPr>
                        <a:t>Підготовка національної стратегії щодо зменшення кількості відходів, що біологічно розкладаються, які спрямовуються на полігони (ст.5) </a:t>
                      </a:r>
                      <a:endParaRPr kumimoji="0" lang="uk-UA" sz="1400" b="0" i="0" u="none" strike="noStrike" kern="1200" cap="none" normalizeH="0" baseline="0" noProof="0" dirty="0">
                        <a:ln>
                          <a:noFill/>
                        </a:ln>
                        <a:solidFill>
                          <a:srgbClr val="000000"/>
                        </a:solidFill>
                        <a:effectLst/>
                        <a:latin typeface="Verdana" pitchFamily="34" charset="0"/>
                        <a:ea typeface="ＭＳ Ｐゴシック" pitchFamily="34" charset="-128"/>
                        <a:cs typeface="+mn-cs"/>
                      </a:endParaRPr>
                    </a:p>
                  </a:txBody>
                  <a:tcPr marL="57008" marR="570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5613" rtl="0" eaLnBrk="0" fontAlgn="base" latinLnBrk="0" hangingPunct="0">
                        <a:lnSpc>
                          <a:spcPct val="100000"/>
                        </a:lnSpc>
                        <a:spcBef>
                          <a:spcPct val="0"/>
                        </a:spcBef>
                        <a:spcAft>
                          <a:spcPct val="0"/>
                        </a:spcAft>
                        <a:buClrTx/>
                        <a:buSzPct val="100000"/>
                        <a:buFontTx/>
                        <a:buNone/>
                        <a:tabLst/>
                      </a:pPr>
                      <a:r>
                        <a:rPr kumimoji="0" lang="uk-UA" altLang="en-US" sz="1400" b="0" i="0" u="none" strike="noStrike" cap="none" normalizeH="0" baseline="0" noProof="0" smtClean="0">
                          <a:ln>
                            <a:noFill/>
                          </a:ln>
                          <a:solidFill>
                            <a:srgbClr val="000000"/>
                          </a:solidFill>
                          <a:effectLst/>
                          <a:latin typeface="Verdana" pitchFamily="34" charset="0"/>
                          <a:ea typeface="ＭＳ Ｐゴシック" pitchFamily="34" charset="-128"/>
                        </a:rPr>
                        <a:t>6</a:t>
                      </a:r>
                    </a:p>
                  </a:txBody>
                  <a:tcPr marL="57008" marR="5700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5613" rtl="0" eaLnBrk="0" fontAlgn="base" latinLnBrk="0" hangingPunct="0">
                        <a:lnSpc>
                          <a:spcPct val="100000"/>
                        </a:lnSpc>
                        <a:spcBef>
                          <a:spcPct val="0"/>
                        </a:spcBef>
                        <a:spcAft>
                          <a:spcPct val="0"/>
                        </a:spcAft>
                        <a:buClrTx/>
                        <a:buSzPct val="100000"/>
                        <a:buFontTx/>
                        <a:buNone/>
                        <a:tabLst/>
                      </a:pPr>
                      <a:r>
                        <a:rPr kumimoji="0" lang="uk-UA" altLang="en-US" sz="1400" b="0" i="0" u="none" strike="noStrike" cap="none" normalizeH="0" baseline="0" noProof="0" smtClean="0">
                          <a:ln>
                            <a:noFill/>
                          </a:ln>
                          <a:solidFill>
                            <a:srgbClr val="000000"/>
                          </a:solidFill>
                          <a:effectLst/>
                          <a:latin typeface="Verdana" pitchFamily="34" charset="0"/>
                          <a:ea typeface="ＭＳ Ｐゴシック" pitchFamily="34" charset="-128"/>
                        </a:rPr>
                        <a:t>Листопад 2020 р</a:t>
                      </a:r>
                    </a:p>
                  </a:txBody>
                  <a:tcPr marL="57008" marR="5700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84681">
                <a:tc>
                  <a:txBody>
                    <a:bodyPr/>
                    <a:lstStyle/>
                    <a:p>
                      <a:pPr indent="114300" algn="just">
                        <a:lnSpc>
                          <a:spcPct val="107000"/>
                        </a:lnSpc>
                        <a:spcAft>
                          <a:spcPts val="0"/>
                        </a:spcAft>
                      </a:pPr>
                      <a:r>
                        <a:rPr kumimoji="0" lang="uk-UA" sz="1400" b="0" i="0" u="none" strike="noStrike" kern="1200" cap="none" normalizeH="0" baseline="0" noProof="0" smtClean="0">
                          <a:ln>
                            <a:noFill/>
                          </a:ln>
                          <a:solidFill>
                            <a:srgbClr val="000000"/>
                          </a:solidFill>
                          <a:effectLst/>
                          <a:latin typeface="Verdana" pitchFamily="34" charset="0"/>
                          <a:ea typeface="ＭＳ Ｐゴシック" pitchFamily="34" charset="-128"/>
                          <a:cs typeface="+mn-cs"/>
                        </a:rPr>
                        <a:t>Встановлення системи процедур подачі заяв та надання дозволів операторам на функціонування полігонів, а також щодо процедур прийняття відходів на полігони (ст.5-7, 11, 12 і 14)</a:t>
                      </a:r>
                      <a:endParaRPr kumimoji="0" lang="uk-UA" sz="1400" b="0" i="0" u="none" strike="noStrike" kern="1200" cap="none" normalizeH="0" baseline="0" noProof="0">
                        <a:ln>
                          <a:noFill/>
                        </a:ln>
                        <a:solidFill>
                          <a:srgbClr val="000000"/>
                        </a:solidFill>
                        <a:effectLst/>
                        <a:latin typeface="Verdana" pitchFamily="34" charset="0"/>
                        <a:ea typeface="ＭＳ Ｐゴシック" pitchFamily="34" charset="-128"/>
                        <a:cs typeface="+mn-cs"/>
                      </a:endParaRPr>
                    </a:p>
                  </a:txBody>
                  <a:tcPr marL="57008" marR="570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5613" rtl="0" eaLnBrk="0" fontAlgn="base" latinLnBrk="0" hangingPunct="0">
                        <a:lnSpc>
                          <a:spcPct val="100000"/>
                        </a:lnSpc>
                        <a:spcBef>
                          <a:spcPct val="0"/>
                        </a:spcBef>
                        <a:spcAft>
                          <a:spcPct val="0"/>
                        </a:spcAft>
                        <a:buClrTx/>
                        <a:buSzPct val="100000"/>
                        <a:buFontTx/>
                        <a:buNone/>
                        <a:tabLst/>
                      </a:pPr>
                      <a:r>
                        <a:rPr kumimoji="0" lang="uk-UA" altLang="en-US" sz="1400" b="0" i="0" u="none" strike="noStrike" cap="none" normalizeH="0" baseline="0" noProof="0" smtClean="0">
                          <a:ln>
                            <a:noFill/>
                          </a:ln>
                          <a:solidFill>
                            <a:srgbClr val="000000"/>
                          </a:solidFill>
                          <a:effectLst/>
                          <a:latin typeface="Verdana" pitchFamily="34" charset="0"/>
                          <a:ea typeface="ＭＳ Ｐゴシック" pitchFamily="34" charset="-128"/>
                        </a:rPr>
                        <a:t>6</a:t>
                      </a:r>
                    </a:p>
                  </a:txBody>
                  <a:tcPr marL="57008" marR="5700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5613" rtl="0" eaLnBrk="0" fontAlgn="base" latinLnBrk="0" hangingPunct="0">
                        <a:lnSpc>
                          <a:spcPct val="100000"/>
                        </a:lnSpc>
                        <a:spcBef>
                          <a:spcPct val="0"/>
                        </a:spcBef>
                        <a:spcAft>
                          <a:spcPct val="0"/>
                        </a:spcAft>
                        <a:buClrTx/>
                        <a:buSzPct val="100000"/>
                        <a:buFontTx/>
                        <a:buNone/>
                        <a:tabLst/>
                      </a:pPr>
                      <a:r>
                        <a:rPr kumimoji="0" lang="uk-UA" altLang="en-US" sz="1400" b="0" i="0" u="none" strike="noStrike" cap="none" normalizeH="0" baseline="0" noProof="0" smtClean="0">
                          <a:ln>
                            <a:noFill/>
                          </a:ln>
                          <a:solidFill>
                            <a:srgbClr val="000000"/>
                          </a:solidFill>
                          <a:effectLst/>
                          <a:latin typeface="Verdana" pitchFamily="34" charset="0"/>
                          <a:ea typeface="ＭＳ Ｐゴシック" pitchFamily="34" charset="-128"/>
                        </a:rPr>
                        <a:t>Листопад 2020 р</a:t>
                      </a:r>
                    </a:p>
                  </a:txBody>
                  <a:tcPr marL="57008" marR="5700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03092">
                <a:tc>
                  <a:txBody>
                    <a:bodyPr/>
                    <a:lstStyle/>
                    <a:p>
                      <a:pPr indent="114300" algn="just">
                        <a:lnSpc>
                          <a:spcPct val="107000"/>
                        </a:lnSpc>
                        <a:spcAft>
                          <a:spcPts val="0"/>
                        </a:spcAft>
                      </a:pPr>
                      <a:r>
                        <a:rPr kumimoji="0" lang="uk-UA" sz="1400" b="0" i="0" u="none" strike="noStrike" kern="1200" cap="none" normalizeH="0" baseline="0" noProof="0" smtClean="0">
                          <a:ln>
                            <a:noFill/>
                          </a:ln>
                          <a:solidFill>
                            <a:srgbClr val="000000"/>
                          </a:solidFill>
                          <a:effectLst/>
                          <a:latin typeface="Verdana" pitchFamily="34" charset="0"/>
                          <a:ea typeface="ＭＳ Ｐゴシック" pitchFamily="34" charset="-128"/>
                          <a:cs typeface="+mn-cs"/>
                        </a:rPr>
                        <a:t>Встановлення процедур контролю та моніторингу під час функціонування та закриття полігонів, а також процедур подальшого догляду після їх закриття з метою запобігання негативному впливу полігонів (ст.12 та 13)</a:t>
                      </a:r>
                      <a:endParaRPr kumimoji="0" lang="uk-UA" sz="1400" b="0" i="0" u="none" strike="noStrike" kern="1200" cap="none" normalizeH="0" baseline="0" noProof="0">
                        <a:ln>
                          <a:noFill/>
                        </a:ln>
                        <a:solidFill>
                          <a:srgbClr val="000000"/>
                        </a:solidFill>
                        <a:effectLst/>
                        <a:latin typeface="Verdana" pitchFamily="34" charset="0"/>
                        <a:ea typeface="ＭＳ Ｐゴシック" pitchFamily="34" charset="-128"/>
                        <a:cs typeface="+mn-cs"/>
                      </a:endParaRPr>
                    </a:p>
                  </a:txBody>
                  <a:tcPr marL="57008" marR="570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5613" rtl="0" eaLnBrk="0" fontAlgn="base" latinLnBrk="0" hangingPunct="0">
                        <a:lnSpc>
                          <a:spcPct val="100000"/>
                        </a:lnSpc>
                        <a:spcBef>
                          <a:spcPct val="0"/>
                        </a:spcBef>
                        <a:spcAft>
                          <a:spcPct val="0"/>
                        </a:spcAft>
                        <a:buClrTx/>
                        <a:buSzPct val="100000"/>
                        <a:buFontTx/>
                        <a:buNone/>
                        <a:tabLst/>
                      </a:pPr>
                      <a:r>
                        <a:rPr kumimoji="0" lang="uk-UA" altLang="en-US" sz="1400" b="0" i="0" u="none" strike="noStrike" cap="none" normalizeH="0" baseline="0" noProof="0" smtClean="0">
                          <a:ln>
                            <a:noFill/>
                          </a:ln>
                          <a:solidFill>
                            <a:srgbClr val="000000"/>
                          </a:solidFill>
                          <a:effectLst/>
                          <a:latin typeface="Verdana" pitchFamily="34" charset="0"/>
                          <a:ea typeface="ＭＳ Ｐゴシック" pitchFamily="34" charset="-128"/>
                        </a:rPr>
                        <a:t>6</a:t>
                      </a:r>
                    </a:p>
                  </a:txBody>
                  <a:tcPr marL="57008" marR="5700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5613" rtl="0" eaLnBrk="0" fontAlgn="base" latinLnBrk="0" hangingPunct="0">
                        <a:lnSpc>
                          <a:spcPct val="100000"/>
                        </a:lnSpc>
                        <a:spcBef>
                          <a:spcPct val="0"/>
                        </a:spcBef>
                        <a:spcAft>
                          <a:spcPct val="0"/>
                        </a:spcAft>
                        <a:buClrTx/>
                        <a:buSzPct val="100000"/>
                        <a:buFontTx/>
                        <a:buNone/>
                        <a:tabLst/>
                      </a:pPr>
                      <a:r>
                        <a:rPr kumimoji="0" lang="uk-UA" altLang="en-US" sz="1400" b="0" i="0" u="none" strike="noStrike" cap="none" normalizeH="0" baseline="0" noProof="0" smtClean="0">
                          <a:ln>
                            <a:noFill/>
                          </a:ln>
                          <a:solidFill>
                            <a:srgbClr val="000000"/>
                          </a:solidFill>
                          <a:effectLst/>
                          <a:latin typeface="Verdana" pitchFamily="34" charset="0"/>
                          <a:ea typeface="ＭＳ Ｐゴシック" pitchFamily="34" charset="-128"/>
                        </a:rPr>
                        <a:t>Листопад 2020 р</a:t>
                      </a:r>
                    </a:p>
                  </a:txBody>
                  <a:tcPr marL="57008" marR="5700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6454">
                <a:tc>
                  <a:txBody>
                    <a:bodyPr/>
                    <a:lstStyle/>
                    <a:p>
                      <a:pPr indent="114300" algn="just">
                        <a:lnSpc>
                          <a:spcPct val="107000"/>
                        </a:lnSpc>
                        <a:spcAft>
                          <a:spcPts val="0"/>
                        </a:spcAft>
                      </a:pPr>
                      <a:r>
                        <a:rPr kumimoji="0" lang="uk-UA" sz="1400" b="0" i="0" u="none" strike="noStrike" kern="1200" cap="none" normalizeH="0" baseline="0" noProof="0" smtClean="0">
                          <a:ln>
                            <a:noFill/>
                          </a:ln>
                          <a:solidFill>
                            <a:srgbClr val="000000"/>
                          </a:solidFill>
                          <a:effectLst/>
                          <a:latin typeface="Verdana" pitchFamily="34" charset="0"/>
                          <a:ea typeface="ＭＳ Ｐゴシック" pitchFamily="34" charset="-128"/>
                          <a:cs typeface="+mn-cs"/>
                        </a:rPr>
                        <a:t>Впровадження планів приведення у відповідність до вимог Директиви існуючих місць захоронення (ст. 14)</a:t>
                      </a:r>
                      <a:endParaRPr kumimoji="0" lang="uk-UA" sz="1400" b="0" i="0" u="none" strike="noStrike" kern="1200" cap="none" normalizeH="0" baseline="0" noProof="0">
                        <a:ln>
                          <a:noFill/>
                        </a:ln>
                        <a:solidFill>
                          <a:srgbClr val="000000"/>
                        </a:solidFill>
                        <a:effectLst/>
                        <a:latin typeface="Verdana" pitchFamily="34" charset="0"/>
                        <a:ea typeface="ＭＳ Ｐゴシック" pitchFamily="34" charset="-128"/>
                        <a:cs typeface="+mn-cs"/>
                      </a:endParaRPr>
                    </a:p>
                  </a:txBody>
                  <a:tcPr marL="57008" marR="570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5613" rtl="0" eaLnBrk="0" fontAlgn="base" latinLnBrk="0" hangingPunct="0">
                        <a:lnSpc>
                          <a:spcPct val="100000"/>
                        </a:lnSpc>
                        <a:spcBef>
                          <a:spcPct val="0"/>
                        </a:spcBef>
                        <a:spcAft>
                          <a:spcPct val="0"/>
                        </a:spcAft>
                        <a:buClrTx/>
                        <a:buSzPct val="100000"/>
                        <a:buFontTx/>
                        <a:buNone/>
                        <a:tabLst/>
                      </a:pPr>
                      <a:r>
                        <a:rPr kumimoji="0" lang="uk-UA" altLang="en-US" sz="1400" b="0" i="0" u="none" strike="noStrike" cap="none" normalizeH="0" baseline="0" noProof="0" smtClean="0">
                          <a:ln>
                            <a:noFill/>
                          </a:ln>
                          <a:solidFill>
                            <a:srgbClr val="000000"/>
                          </a:solidFill>
                          <a:effectLst/>
                          <a:latin typeface="Verdana" pitchFamily="34" charset="0"/>
                          <a:ea typeface="ＭＳ Ｐゴシック" pitchFamily="34" charset="-128"/>
                        </a:rPr>
                        <a:t>6</a:t>
                      </a:r>
                    </a:p>
                  </a:txBody>
                  <a:tcPr marL="57008" marR="5700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5613" rtl="0" eaLnBrk="0" fontAlgn="base" latinLnBrk="0" hangingPunct="0">
                        <a:lnSpc>
                          <a:spcPct val="100000"/>
                        </a:lnSpc>
                        <a:spcBef>
                          <a:spcPct val="0"/>
                        </a:spcBef>
                        <a:spcAft>
                          <a:spcPct val="0"/>
                        </a:spcAft>
                        <a:buClrTx/>
                        <a:buSzPct val="100000"/>
                        <a:buFontTx/>
                        <a:buNone/>
                        <a:tabLst/>
                      </a:pPr>
                      <a:r>
                        <a:rPr kumimoji="0" lang="uk-UA" altLang="en-US" sz="1400" b="0" i="0" u="none" strike="noStrike" cap="none" normalizeH="0" baseline="0" noProof="0" smtClean="0">
                          <a:ln>
                            <a:noFill/>
                          </a:ln>
                          <a:solidFill>
                            <a:srgbClr val="000000"/>
                          </a:solidFill>
                          <a:effectLst/>
                          <a:latin typeface="Verdana" pitchFamily="34" charset="0"/>
                          <a:ea typeface="ＭＳ Ｐゴシック" pitchFamily="34" charset="-128"/>
                        </a:rPr>
                        <a:t>Листопад 2020 р</a:t>
                      </a:r>
                    </a:p>
                  </a:txBody>
                  <a:tcPr marL="57008" marR="5700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26616">
                <a:tc>
                  <a:txBody>
                    <a:bodyPr/>
                    <a:lstStyle/>
                    <a:p>
                      <a:pPr indent="114300" algn="just">
                        <a:lnSpc>
                          <a:spcPct val="107000"/>
                        </a:lnSpc>
                        <a:spcAft>
                          <a:spcPts val="0"/>
                        </a:spcAft>
                      </a:pPr>
                      <a:r>
                        <a:rPr kumimoji="0" lang="uk-UA" sz="1400" b="0" i="0" u="none" strike="noStrike" kern="1200" cap="none" normalizeH="0" baseline="0" noProof="0" smtClean="0">
                          <a:ln>
                            <a:noFill/>
                          </a:ln>
                          <a:solidFill>
                            <a:srgbClr val="000000"/>
                          </a:solidFill>
                          <a:effectLst/>
                          <a:latin typeface="Verdana" pitchFamily="34" charset="0"/>
                          <a:ea typeface="ＭＳ Ｐゴシック" pitchFamily="34" charset="-128"/>
                          <a:cs typeface="+mn-cs"/>
                        </a:rPr>
                        <a:t>Встановлення механізму обчислення вартості захоронення відходів (ст.10)</a:t>
                      </a:r>
                      <a:endParaRPr kumimoji="0" lang="uk-UA" sz="1400" b="0" i="0" u="none" strike="noStrike" kern="1200" cap="none" normalizeH="0" baseline="0" noProof="0">
                        <a:ln>
                          <a:noFill/>
                        </a:ln>
                        <a:solidFill>
                          <a:srgbClr val="000000"/>
                        </a:solidFill>
                        <a:effectLst/>
                        <a:latin typeface="Verdana" pitchFamily="34" charset="0"/>
                        <a:ea typeface="ＭＳ Ｐゴシック" pitchFamily="34" charset="-128"/>
                        <a:cs typeface="+mn-cs"/>
                      </a:endParaRPr>
                    </a:p>
                  </a:txBody>
                  <a:tcPr marL="57008" marR="570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5613" rtl="0" eaLnBrk="0" fontAlgn="base" latinLnBrk="0" hangingPunct="0">
                        <a:lnSpc>
                          <a:spcPct val="100000"/>
                        </a:lnSpc>
                        <a:spcBef>
                          <a:spcPct val="0"/>
                        </a:spcBef>
                        <a:spcAft>
                          <a:spcPct val="0"/>
                        </a:spcAft>
                        <a:buClrTx/>
                        <a:buSzPct val="100000"/>
                        <a:buFontTx/>
                        <a:buNone/>
                        <a:tabLst/>
                      </a:pPr>
                      <a:r>
                        <a:rPr kumimoji="0" lang="uk-UA" altLang="en-US" sz="1400" b="0" i="0" u="none" strike="noStrike" cap="none" normalizeH="0" baseline="0" noProof="0" smtClean="0">
                          <a:ln>
                            <a:noFill/>
                          </a:ln>
                          <a:solidFill>
                            <a:srgbClr val="000000"/>
                          </a:solidFill>
                          <a:effectLst/>
                          <a:latin typeface="Verdana" pitchFamily="34" charset="0"/>
                          <a:ea typeface="ＭＳ Ｐゴシック" pitchFamily="34" charset="-128"/>
                        </a:rPr>
                        <a:t>6</a:t>
                      </a:r>
                    </a:p>
                  </a:txBody>
                  <a:tcPr marL="57008" marR="5700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5613" rtl="0" eaLnBrk="0" fontAlgn="base" latinLnBrk="0" hangingPunct="0">
                        <a:lnSpc>
                          <a:spcPct val="100000"/>
                        </a:lnSpc>
                        <a:spcBef>
                          <a:spcPct val="0"/>
                        </a:spcBef>
                        <a:spcAft>
                          <a:spcPct val="0"/>
                        </a:spcAft>
                        <a:buClrTx/>
                        <a:buSzPct val="100000"/>
                        <a:buFontTx/>
                        <a:buNone/>
                        <a:tabLst/>
                      </a:pPr>
                      <a:r>
                        <a:rPr kumimoji="0" lang="uk-UA" altLang="en-US" sz="1400" b="0" i="0" u="none" strike="noStrike" cap="none" normalizeH="0" baseline="0" noProof="0" smtClean="0">
                          <a:ln>
                            <a:noFill/>
                          </a:ln>
                          <a:solidFill>
                            <a:srgbClr val="000000"/>
                          </a:solidFill>
                          <a:effectLst/>
                          <a:latin typeface="Verdana" pitchFamily="34" charset="0"/>
                          <a:ea typeface="ＭＳ Ｐゴシック" pitchFamily="34" charset="-128"/>
                        </a:rPr>
                        <a:t>Листопад 2020 р</a:t>
                      </a:r>
                    </a:p>
                  </a:txBody>
                  <a:tcPr marL="57008" marR="5700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6454">
                <a:tc>
                  <a:txBody>
                    <a:bodyPr/>
                    <a:lstStyle/>
                    <a:p>
                      <a:pPr indent="114300" algn="just">
                        <a:lnSpc>
                          <a:spcPct val="107000"/>
                        </a:lnSpc>
                        <a:spcAft>
                          <a:spcPts val="0"/>
                        </a:spcAft>
                      </a:pPr>
                      <a:r>
                        <a:rPr kumimoji="0" lang="uk-UA" sz="1400" b="0" i="0" u="none" strike="noStrike" kern="1200" cap="none" normalizeH="0" baseline="0" noProof="0" smtClean="0">
                          <a:ln>
                            <a:noFill/>
                          </a:ln>
                          <a:solidFill>
                            <a:srgbClr val="000000"/>
                          </a:solidFill>
                          <a:effectLst/>
                          <a:latin typeface="Verdana" pitchFamily="34" charset="0"/>
                          <a:ea typeface="ＭＳ Ｐゴシック" pitchFamily="34" charset="-128"/>
                          <a:cs typeface="+mn-cs"/>
                        </a:rPr>
                        <a:t>Забезпечення необхідного оброблення відходів перед їх захороненням (спрямуванням на полігони) (ст.6)</a:t>
                      </a:r>
                      <a:endParaRPr kumimoji="0" lang="uk-UA" sz="1400" b="0" i="0" u="none" strike="noStrike" kern="1200" cap="none" normalizeH="0" baseline="0" noProof="0">
                        <a:ln>
                          <a:noFill/>
                        </a:ln>
                        <a:solidFill>
                          <a:srgbClr val="000000"/>
                        </a:solidFill>
                        <a:effectLst/>
                        <a:latin typeface="Verdana" pitchFamily="34" charset="0"/>
                        <a:ea typeface="ＭＳ Ｐゴシック" pitchFamily="34" charset="-128"/>
                        <a:cs typeface="+mn-cs"/>
                      </a:endParaRPr>
                    </a:p>
                  </a:txBody>
                  <a:tcPr marL="57008" marR="570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5613" rtl="0" eaLnBrk="0" fontAlgn="base" latinLnBrk="0" hangingPunct="0">
                        <a:lnSpc>
                          <a:spcPct val="100000"/>
                        </a:lnSpc>
                        <a:spcBef>
                          <a:spcPct val="0"/>
                        </a:spcBef>
                        <a:spcAft>
                          <a:spcPct val="0"/>
                        </a:spcAft>
                        <a:buClrTx/>
                        <a:buSzPct val="100000"/>
                        <a:buFontTx/>
                        <a:buNone/>
                        <a:tabLst/>
                      </a:pPr>
                      <a:r>
                        <a:rPr kumimoji="0" lang="uk-UA" altLang="en-US" sz="1400" b="0" i="0" u="none" strike="noStrike" cap="none" normalizeH="0" baseline="0" noProof="0" smtClean="0">
                          <a:ln>
                            <a:noFill/>
                          </a:ln>
                          <a:solidFill>
                            <a:srgbClr val="000000"/>
                          </a:solidFill>
                          <a:effectLst/>
                          <a:latin typeface="Verdana" pitchFamily="34" charset="0"/>
                          <a:ea typeface="ＭＳ Ｐゴシック" pitchFamily="34" charset="-128"/>
                        </a:rPr>
                        <a:t>6</a:t>
                      </a:r>
                    </a:p>
                  </a:txBody>
                  <a:tcPr marL="57008" marR="5700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5613" rtl="0" eaLnBrk="0" fontAlgn="base" latinLnBrk="0" hangingPunct="0">
                        <a:lnSpc>
                          <a:spcPct val="100000"/>
                        </a:lnSpc>
                        <a:spcBef>
                          <a:spcPct val="0"/>
                        </a:spcBef>
                        <a:spcAft>
                          <a:spcPct val="0"/>
                        </a:spcAft>
                        <a:buClrTx/>
                        <a:buSzPct val="100000"/>
                        <a:buFontTx/>
                        <a:buNone/>
                        <a:tabLst/>
                      </a:pPr>
                      <a:r>
                        <a:rPr kumimoji="0" lang="uk-UA" altLang="en-US" sz="1400" b="0" i="0" u="none" strike="noStrike" cap="none" normalizeH="0" baseline="0" noProof="0" dirty="0" smtClean="0">
                          <a:ln>
                            <a:noFill/>
                          </a:ln>
                          <a:solidFill>
                            <a:srgbClr val="000000"/>
                          </a:solidFill>
                          <a:effectLst/>
                          <a:latin typeface="Verdana" pitchFamily="34" charset="0"/>
                          <a:ea typeface="ＭＳ Ｐゴシック" pitchFamily="34" charset="-128"/>
                        </a:rPr>
                        <a:t>Листопад 2020 р</a:t>
                      </a:r>
                    </a:p>
                  </a:txBody>
                  <a:tcPr marL="57008" marR="5700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Grp="1" noChangeArrowheads="1"/>
          </p:cNvSpPr>
          <p:nvPr>
            <p:ph type="ctrTitle"/>
          </p:nvPr>
        </p:nvSpPr>
        <p:spPr bwMode="auto">
          <a:xfrm>
            <a:off x="662524" y="253678"/>
            <a:ext cx="8540167" cy="1046440"/>
          </a:xfrm>
          <a:prstGeom prst="rect">
            <a:avLst/>
          </a:prstGeom>
          <a:noFill/>
          <a:ln w="9525">
            <a:noFill/>
            <a:miter lim="800000"/>
            <a:headEnd/>
            <a:tailEnd/>
          </a:ln>
        </p:spPr>
        <p:txBody>
          <a:bodyPr wrap="square" lIns="0" tIns="0" rIns="0" bIns="0">
            <a:spAutoFit/>
          </a:bodyPr>
          <a:lstStyle/>
          <a:p>
            <a:pPr algn="l">
              <a:buSzPct val="100000"/>
            </a:pPr>
            <a:r>
              <a:rPr lang="uk-UA" altLang="en-US" sz="2400" b="1" cap="none" dirty="0" smtClean="0">
                <a:solidFill>
                  <a:srgbClr val="009DE0"/>
                </a:solidFill>
                <a:latin typeface="Verdana" pitchFamily="34" charset="0"/>
                <a:ea typeface="ＭＳ Ｐゴシック" pitchFamily="34" charset="-128"/>
              </a:rPr>
              <a:t>2. СУЧАСНА </a:t>
            </a:r>
            <a:r>
              <a:rPr lang="en-US" altLang="en-US" sz="2400" b="1" cap="none" dirty="0" smtClean="0">
                <a:solidFill>
                  <a:srgbClr val="009DE0"/>
                </a:solidFill>
                <a:latin typeface="Verdana" pitchFamily="34" charset="0"/>
                <a:ea typeface="ＭＳ Ｐゴシック" pitchFamily="34" charset="-128"/>
              </a:rPr>
              <a:t>ПОЛІТИК</a:t>
            </a:r>
            <a:r>
              <a:rPr lang="uk-UA" altLang="en-US" sz="2400" b="1" cap="none" dirty="0" smtClean="0">
                <a:solidFill>
                  <a:srgbClr val="009DE0"/>
                </a:solidFill>
                <a:latin typeface="Verdana" pitchFamily="34" charset="0"/>
                <a:ea typeface="ＭＳ Ｐゴシック" pitchFamily="34" charset="-128"/>
              </a:rPr>
              <a:t>А УКРАЇНИ </a:t>
            </a:r>
            <a:r>
              <a:rPr lang="en-US" altLang="en-US" sz="2400" b="1" cap="none" dirty="0" smtClean="0">
                <a:solidFill>
                  <a:srgbClr val="009DE0"/>
                </a:solidFill>
                <a:latin typeface="Verdana" pitchFamily="34" charset="0"/>
                <a:ea typeface="ＭＳ Ｐゴシック" pitchFamily="34" charset="-128"/>
              </a:rPr>
              <a:t> </a:t>
            </a:r>
            <a:r>
              <a:rPr lang="uk-UA" altLang="en-US" sz="2400" b="1" cap="none" dirty="0" smtClean="0">
                <a:solidFill>
                  <a:srgbClr val="009DE0"/>
                </a:solidFill>
                <a:latin typeface="Verdana" pitchFamily="34" charset="0"/>
                <a:ea typeface="ＭＳ Ｐゴシック" pitchFamily="34" charset="-128"/>
              </a:rPr>
              <a:t/>
            </a:r>
            <a:br>
              <a:rPr lang="uk-UA" altLang="en-US" sz="2400" b="1" cap="none" dirty="0" smtClean="0">
                <a:solidFill>
                  <a:srgbClr val="009DE0"/>
                </a:solidFill>
                <a:latin typeface="Verdana" pitchFamily="34" charset="0"/>
                <a:ea typeface="ＭＳ Ｐゴシック" pitchFamily="34" charset="-128"/>
              </a:rPr>
            </a:br>
            <a:r>
              <a:rPr lang="en-US" altLang="en-US" sz="2400" cap="none" dirty="0" smtClean="0">
                <a:solidFill>
                  <a:srgbClr val="009DE0"/>
                </a:solidFill>
                <a:latin typeface="Verdana" pitchFamily="34" charset="0"/>
                <a:ea typeface="ＭＳ Ｐゴシック" pitchFamily="34" charset="-128"/>
              </a:rPr>
              <a:t/>
            </a:r>
            <a:br>
              <a:rPr lang="en-US" altLang="en-US" sz="2400" cap="none" dirty="0" smtClean="0">
                <a:solidFill>
                  <a:srgbClr val="009DE0"/>
                </a:solidFill>
                <a:latin typeface="Verdana" pitchFamily="34" charset="0"/>
                <a:ea typeface="ＭＳ Ｐゴシック" pitchFamily="34" charset="-128"/>
              </a:rPr>
            </a:br>
            <a:r>
              <a:rPr lang="en-US" altLang="en-US" sz="2000" b="1" dirty="0" smtClean="0">
                <a:solidFill>
                  <a:srgbClr val="009DE0"/>
                </a:solidFill>
                <a:latin typeface="Verdana" pitchFamily="34" charset="0"/>
                <a:ea typeface="ＭＳ Ｐゴシック" pitchFamily="34" charset="-128"/>
              </a:rPr>
              <a:t>УГОДА ПРО АСОЦІАЦІЮ МІЖ УКРАЇНОЮ ТА ЄС (</a:t>
            </a:r>
            <a:r>
              <a:rPr lang="uk-UA" altLang="en-US" sz="2000" b="1" dirty="0" smtClean="0">
                <a:solidFill>
                  <a:srgbClr val="009DE0"/>
                </a:solidFill>
                <a:latin typeface="Verdana" pitchFamily="34" charset="0"/>
                <a:ea typeface="ＭＳ Ｐゴシック" pitchFamily="34" charset="-128"/>
              </a:rPr>
              <a:t>4</a:t>
            </a:r>
            <a:r>
              <a:rPr lang="en-US" altLang="en-US" sz="2000" b="1" dirty="0" smtClean="0">
                <a:solidFill>
                  <a:srgbClr val="009DE0"/>
                </a:solidFill>
                <a:latin typeface="Verdana" pitchFamily="34" charset="0"/>
                <a:ea typeface="ＭＳ Ｐゴシック" pitchFamily="34" charset="-128"/>
              </a:rPr>
              <a:t>)</a:t>
            </a:r>
            <a:endParaRPr lang="en-US" altLang="en-US" sz="2000" b="1" dirty="0">
              <a:solidFill>
                <a:srgbClr val="000000"/>
              </a:solidFill>
            </a:endParaRPr>
          </a:p>
        </p:txBody>
      </p:sp>
      <p:sp>
        <p:nvSpPr>
          <p:cNvPr id="5" name="Подзаголовок 2"/>
          <p:cNvSpPr>
            <a:spLocks noGrp="1"/>
          </p:cNvSpPr>
          <p:nvPr>
            <p:ph type="subTitle" idx="1"/>
          </p:nvPr>
        </p:nvSpPr>
        <p:spPr>
          <a:xfrm>
            <a:off x="583600" y="1412776"/>
            <a:ext cx="8678944" cy="5184576"/>
          </a:xfrm>
        </p:spPr>
        <p:txBody>
          <a:bodyPr>
            <a:normAutofit/>
          </a:bodyPr>
          <a:lstStyle/>
          <a:p>
            <a:pPr algn="just">
              <a:buFont typeface="Arial" pitchFamily="34" charset="0"/>
              <a:buChar char="•"/>
            </a:pPr>
            <a:endParaRPr lang="ru-RU" sz="1800" dirty="0" smtClean="0"/>
          </a:p>
          <a:p>
            <a:pPr algn="just">
              <a:buFont typeface="Arial" pitchFamily="34" charset="0"/>
              <a:buChar char="•"/>
            </a:pPr>
            <a:endParaRPr lang="uk-UA" altLang="en-US" sz="1800" dirty="0" smtClean="0">
              <a:solidFill>
                <a:schemeClr val="tx1"/>
              </a:solidFill>
              <a:latin typeface="Verdana" pitchFamily="34" charset="0"/>
              <a:ea typeface="ＭＳ Ｐゴシック" pitchFamily="34" charset="-128"/>
            </a:endParaRPr>
          </a:p>
          <a:p>
            <a:pPr algn="just"/>
            <a:endParaRPr lang="uk-UA" altLang="en-US" sz="1800" dirty="0" smtClean="0">
              <a:solidFill>
                <a:srgbClr val="000000"/>
              </a:solidFill>
              <a:latin typeface="Verdana" pitchFamily="34" charset="0"/>
              <a:ea typeface="ＭＳ Ｐゴシック" pitchFamily="34" charset="-128"/>
            </a:endParaRPr>
          </a:p>
        </p:txBody>
      </p:sp>
      <p:sp>
        <p:nvSpPr>
          <p:cNvPr id="4" name="Content Placeholder 2"/>
          <p:cNvSpPr txBox="1">
            <a:spLocks/>
          </p:cNvSpPr>
          <p:nvPr/>
        </p:nvSpPr>
        <p:spPr>
          <a:xfrm>
            <a:off x="637352" y="1700809"/>
            <a:ext cx="8776449" cy="4968552"/>
          </a:xfrm>
          <a:prstGeom prst="rect">
            <a:avLst/>
          </a:prstGeom>
        </p:spPr>
        <p:txBody>
          <a:bodyPr vert="horz" lIns="91440" tIns="45720" rIns="91440" bIns="45720" rtlCol="0">
            <a:normAutofit/>
          </a:bodyPr>
          <a:lstStyle/>
          <a:p>
            <a:pPr lvl="1">
              <a:lnSpc>
                <a:spcPct val="140000"/>
              </a:lnSpc>
            </a:pPr>
            <a:endParaRPr lang="uk-UA" altLang="en-US" sz="2000" dirty="0" smtClean="0">
              <a:solidFill>
                <a:srgbClr val="000000"/>
              </a:solidFill>
              <a:latin typeface="Verdana" pitchFamily="34" charset="0"/>
              <a:ea typeface="ＭＳ Ｐゴシック" pitchFamily="34" charset="-128"/>
            </a:endParaRPr>
          </a:p>
          <a:p>
            <a:pPr lvl="2">
              <a:spcAft>
                <a:spcPts val="600"/>
              </a:spcAft>
            </a:pPr>
            <a:endParaRPr lang="uk-UA" altLang="en-US" dirty="0" smtClean="0">
              <a:solidFill>
                <a:srgbClr val="000000"/>
              </a:solidFill>
              <a:latin typeface="Verdana" pitchFamily="34" charset="0"/>
              <a:ea typeface="ＭＳ Ｐゴシック" pitchFamily="34" charset="-128"/>
            </a:endParaRPr>
          </a:p>
          <a:p>
            <a:pPr>
              <a:lnSpc>
                <a:spcPct val="124000"/>
              </a:lnSpc>
              <a:buFont typeface="Arial" pitchFamily="34" charset="0"/>
              <a:buChar char="•"/>
            </a:pPr>
            <a:endParaRPr lang="ru-RU" sz="2000" dirty="0" smtClean="0"/>
          </a:p>
        </p:txBody>
      </p:sp>
      <p:graphicFrame>
        <p:nvGraphicFramePr>
          <p:cNvPr id="9" name="Table 3"/>
          <p:cNvGraphicFramePr>
            <a:graphicFrameLocks noGrp="1"/>
          </p:cNvGraphicFramePr>
          <p:nvPr/>
        </p:nvGraphicFramePr>
        <p:xfrm>
          <a:off x="679578" y="3510111"/>
          <a:ext cx="8776449" cy="3238500"/>
        </p:xfrm>
        <a:graphic>
          <a:graphicData uri="http://schemas.openxmlformats.org/drawingml/2006/table">
            <a:tbl>
              <a:tblPr/>
              <a:tblGrid>
                <a:gridCol w="1035861"/>
                <a:gridCol w="7740588"/>
              </a:tblGrid>
              <a:tr h="2943225">
                <a:tc>
                  <a:txBody>
                    <a:bodyPr/>
                    <a:lstStyle/>
                    <a:p>
                      <a:pPr marL="0" marR="0" lvl="0" indent="0" algn="l" defTabSz="455613" rtl="0" eaLnBrk="0" fontAlgn="base" latinLnBrk="0" hangingPunct="0">
                        <a:lnSpc>
                          <a:spcPts val="1500"/>
                        </a:lnSpc>
                        <a:spcBef>
                          <a:spcPct val="0"/>
                        </a:spcBef>
                        <a:spcAft>
                          <a:spcPct val="0"/>
                        </a:spcAft>
                        <a:buClrTx/>
                        <a:buSzPct val="100000"/>
                        <a:buFontTx/>
                        <a:buNone/>
                        <a:tabLst/>
                      </a:pPr>
                      <a:r>
                        <a:rPr kumimoji="0" lang="uk-UA" altLang="en-US" sz="1400" b="1" i="0" u="none" strike="noStrike" cap="none" normalizeH="0" baseline="0" dirty="0" smtClean="0">
                          <a:ln>
                            <a:noFill/>
                          </a:ln>
                          <a:solidFill>
                            <a:srgbClr val="FFFFFF"/>
                          </a:solidFill>
                          <a:effectLst/>
                          <a:latin typeface="Verdana" pitchFamily="34" charset="0"/>
                          <a:ea typeface="ＭＳ Ｐゴシック" pitchFamily="34" charset="-128"/>
                        </a:rPr>
                        <a:t>Прийняти</a:t>
                      </a:r>
                      <a:endParaRPr kumimoji="0" lang="en-US" altLang="en-US" sz="1400" b="1" i="0" u="none" strike="noStrike" cap="none" normalizeH="0" baseline="0" dirty="0" smtClean="0">
                        <a:ln>
                          <a:noFill/>
                        </a:ln>
                        <a:solidFill>
                          <a:srgbClr val="FFFFFF"/>
                        </a:solidFill>
                        <a:effectLst/>
                        <a:latin typeface="Verdana" pitchFamily="34" charset="0"/>
                        <a:ea typeface="ＭＳ Ｐゴシック" pitchFamily="34" charset="-128"/>
                      </a:endParaRPr>
                    </a:p>
                  </a:txBody>
                  <a:tcPr marL="57005" marR="5700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455613" rtl="0" eaLnBrk="0" fontAlgn="base" latinLnBrk="0" hangingPunct="0">
                        <a:lnSpc>
                          <a:spcPts val="1500"/>
                        </a:lnSpc>
                        <a:spcBef>
                          <a:spcPct val="0"/>
                        </a:spcBef>
                        <a:spcAft>
                          <a:spcPct val="0"/>
                        </a:spcAft>
                        <a:buClrTx/>
                        <a:buSzPct val="100000"/>
                        <a:buFontTx/>
                        <a:buNone/>
                        <a:tabLst/>
                      </a:pPr>
                      <a:endParaRPr kumimoji="0" lang="uk-UA" altLang="en-US" sz="1600" b="0" i="0" u="none" strike="noStrike" cap="none" normalizeH="0" baseline="0" noProof="0" dirty="0" smtClean="0">
                        <a:ln>
                          <a:noFill/>
                        </a:ln>
                        <a:solidFill>
                          <a:srgbClr val="000000"/>
                        </a:solidFill>
                        <a:effectLst/>
                        <a:latin typeface="Verdana" pitchFamily="34" charset="0"/>
                        <a:ea typeface="ＭＳ Ｐゴシック" pitchFamily="34" charset="-128"/>
                      </a:endParaRPr>
                    </a:p>
                    <a:p>
                      <a:pPr marL="0" marR="0" lvl="0" indent="0" algn="l" defTabSz="455613" rtl="0" eaLnBrk="0" fontAlgn="base" latinLnBrk="0" hangingPunct="0">
                        <a:lnSpc>
                          <a:spcPts val="1500"/>
                        </a:lnSpc>
                        <a:spcBef>
                          <a:spcPct val="0"/>
                        </a:spcBef>
                        <a:spcAft>
                          <a:spcPct val="0"/>
                        </a:spcAft>
                        <a:buClrTx/>
                        <a:buSzPct val="100000"/>
                        <a:buFontTx/>
                        <a:buNone/>
                        <a:tabLst/>
                      </a:pPr>
                      <a:r>
                        <a:rPr kumimoji="0" lang="uk-UA" altLang="en-US" sz="1600" b="0" i="0" u="none" strike="noStrike" cap="none" normalizeH="0" baseline="0" noProof="0" dirty="0" smtClean="0">
                          <a:ln>
                            <a:noFill/>
                          </a:ln>
                          <a:solidFill>
                            <a:srgbClr val="000000"/>
                          </a:solidFill>
                          <a:effectLst/>
                          <a:latin typeface="Verdana" pitchFamily="34" charset="0"/>
                          <a:ea typeface="ＭＳ Ｐゴシック" pitchFamily="34" charset="-128"/>
                        </a:rPr>
                        <a:t>новий </a:t>
                      </a:r>
                      <a:r>
                        <a:rPr kumimoji="0" lang="uk-UA" altLang="en-US" sz="1600" b="1" i="0" u="none" strike="noStrike" cap="none" normalizeH="0" baseline="0" noProof="0" dirty="0" smtClean="0">
                          <a:ln>
                            <a:noFill/>
                          </a:ln>
                          <a:solidFill>
                            <a:srgbClr val="000000"/>
                          </a:solidFill>
                          <a:effectLst/>
                          <a:latin typeface="Verdana" pitchFamily="34" charset="0"/>
                          <a:ea typeface="ＭＳ Ｐゴシック" pitchFamily="34" charset="-128"/>
                        </a:rPr>
                        <a:t>Рамковий закон про відходи</a:t>
                      </a:r>
                      <a:r>
                        <a:rPr kumimoji="0" lang="uk-UA" altLang="en-US" sz="1600" b="0" i="0" u="none" strike="noStrike" cap="none" normalizeH="0" baseline="0" noProof="0" dirty="0" smtClean="0">
                          <a:ln>
                            <a:noFill/>
                          </a:ln>
                          <a:solidFill>
                            <a:srgbClr val="000000"/>
                          </a:solidFill>
                          <a:effectLst/>
                          <a:latin typeface="Verdana" pitchFamily="34" charset="0"/>
                          <a:ea typeface="ＭＳ Ｐゴシック" pitchFamily="34" charset="-128"/>
                        </a:rPr>
                        <a:t>, який має включати наступне: </a:t>
                      </a:r>
                    </a:p>
                    <a:p>
                      <a:pPr marL="0" marR="0" lvl="0" indent="0" algn="l" defTabSz="455613" rtl="0" eaLnBrk="0" fontAlgn="base" latinLnBrk="0" hangingPunct="0">
                        <a:lnSpc>
                          <a:spcPts val="1500"/>
                        </a:lnSpc>
                        <a:spcBef>
                          <a:spcPct val="0"/>
                        </a:spcBef>
                        <a:spcAft>
                          <a:spcPct val="0"/>
                        </a:spcAft>
                        <a:buClrTx/>
                        <a:buSzPct val="100000"/>
                        <a:buFontTx/>
                        <a:buNone/>
                        <a:tabLst/>
                      </a:pPr>
                      <a:endParaRPr kumimoji="0" lang="uk-UA" altLang="en-US" sz="1600" b="0" i="0" u="none" strike="noStrike" cap="none" normalizeH="0" baseline="0" noProof="0" dirty="0" smtClean="0">
                        <a:ln>
                          <a:noFill/>
                        </a:ln>
                        <a:solidFill>
                          <a:srgbClr val="000000"/>
                        </a:solidFill>
                        <a:effectLst/>
                        <a:latin typeface="Verdana" pitchFamily="34" charset="0"/>
                        <a:ea typeface="ＭＳ Ｐゴシック" pitchFamily="34" charset="-128"/>
                      </a:endParaRPr>
                    </a:p>
                    <a:p>
                      <a:pPr marL="0" marR="0" lvl="0" indent="0" algn="l" defTabSz="455613" rtl="0" eaLnBrk="0" fontAlgn="base" latinLnBrk="0" hangingPunct="0">
                        <a:lnSpc>
                          <a:spcPts val="1500"/>
                        </a:lnSpc>
                        <a:spcBef>
                          <a:spcPct val="0"/>
                        </a:spcBef>
                        <a:spcAft>
                          <a:spcPct val="0"/>
                        </a:spcAft>
                        <a:buClrTx/>
                        <a:buSzTx/>
                        <a:buFont typeface="Symbol" pitchFamily="18" charset="2"/>
                        <a:buChar char=""/>
                        <a:tabLst/>
                      </a:pPr>
                      <a:r>
                        <a:rPr kumimoji="0" lang="uk-UA" altLang="en-US" sz="1200" b="0" i="0" u="none" strike="noStrike" cap="none" normalizeH="0" baseline="0" noProof="0" dirty="0" smtClean="0">
                          <a:ln>
                            <a:noFill/>
                          </a:ln>
                          <a:solidFill>
                            <a:srgbClr val="000000"/>
                          </a:solidFill>
                          <a:effectLst/>
                          <a:latin typeface="Verdana" pitchFamily="34" charset="0"/>
                          <a:ea typeface="ＭＳ Ｐゴシック" pitchFamily="34" charset="-128"/>
                        </a:rPr>
                        <a:t>Переглянуту термінологію;</a:t>
                      </a:r>
                    </a:p>
                    <a:p>
                      <a:pPr marL="0" marR="0" lvl="0" indent="0" algn="l" defTabSz="455613" rtl="0" eaLnBrk="0" fontAlgn="base" latinLnBrk="0" hangingPunct="0">
                        <a:lnSpc>
                          <a:spcPts val="1500"/>
                        </a:lnSpc>
                        <a:spcBef>
                          <a:spcPct val="0"/>
                        </a:spcBef>
                        <a:spcAft>
                          <a:spcPct val="0"/>
                        </a:spcAft>
                        <a:buClrTx/>
                        <a:buSzTx/>
                        <a:buFont typeface="Symbol" pitchFamily="18" charset="2"/>
                        <a:buChar char=""/>
                        <a:tabLst/>
                      </a:pPr>
                      <a:r>
                        <a:rPr kumimoji="0" lang="uk-UA" altLang="en-US" sz="1200" b="0" i="0" u="none" strike="noStrike" cap="none" normalizeH="0" baseline="0" noProof="0" dirty="0" smtClean="0">
                          <a:ln>
                            <a:noFill/>
                          </a:ln>
                          <a:solidFill>
                            <a:srgbClr val="000000"/>
                          </a:solidFill>
                          <a:effectLst/>
                          <a:latin typeface="Verdana" pitchFamily="34" charset="0"/>
                          <a:ea typeface="ＭＳ Ｐゴシック" pitchFamily="34" charset="-128"/>
                        </a:rPr>
                        <a:t>ієрархію відходів;</a:t>
                      </a:r>
                    </a:p>
                    <a:p>
                      <a:pPr marL="0" marR="0" lvl="0" indent="0" algn="l" defTabSz="455613" rtl="0" eaLnBrk="0" fontAlgn="base" latinLnBrk="0" hangingPunct="0">
                        <a:lnSpc>
                          <a:spcPts val="1500"/>
                        </a:lnSpc>
                        <a:spcBef>
                          <a:spcPct val="0"/>
                        </a:spcBef>
                        <a:spcAft>
                          <a:spcPct val="0"/>
                        </a:spcAft>
                        <a:buClrTx/>
                        <a:buSzTx/>
                        <a:buFont typeface="Symbol" pitchFamily="18" charset="2"/>
                        <a:buChar char=""/>
                        <a:tabLst/>
                      </a:pPr>
                      <a:r>
                        <a:rPr kumimoji="0" lang="uk-UA" altLang="en-US" sz="1200" b="0" i="0" u="none" strike="noStrike" cap="none" normalizeH="0" baseline="0" noProof="0" dirty="0" smtClean="0">
                          <a:ln>
                            <a:noFill/>
                          </a:ln>
                          <a:solidFill>
                            <a:srgbClr val="000000"/>
                          </a:solidFill>
                          <a:effectLst/>
                          <a:latin typeface="Verdana" pitchFamily="34" charset="0"/>
                          <a:ea typeface="ＭＳ Ｐゴシック" pitchFamily="34" charset="-128"/>
                        </a:rPr>
                        <a:t>категорії побічних продуктів і критерії припинення статусу відходів; </a:t>
                      </a:r>
                    </a:p>
                    <a:p>
                      <a:pPr marL="0" marR="0" lvl="0" indent="0" algn="l" defTabSz="455613" rtl="0" eaLnBrk="0" fontAlgn="base" latinLnBrk="0" hangingPunct="0">
                        <a:lnSpc>
                          <a:spcPts val="1500"/>
                        </a:lnSpc>
                        <a:spcBef>
                          <a:spcPct val="0"/>
                        </a:spcBef>
                        <a:spcAft>
                          <a:spcPct val="0"/>
                        </a:spcAft>
                        <a:buClrTx/>
                        <a:buSzTx/>
                        <a:buFont typeface="Symbol" pitchFamily="18" charset="2"/>
                        <a:buChar char=""/>
                        <a:tabLst/>
                      </a:pPr>
                      <a:r>
                        <a:rPr kumimoji="0" lang="uk-UA" altLang="en-US" sz="1200" b="0" i="0" u="none" strike="noStrike" cap="none" normalizeH="0" baseline="0" noProof="0" dirty="0" smtClean="0">
                          <a:ln>
                            <a:noFill/>
                          </a:ln>
                          <a:solidFill>
                            <a:srgbClr val="000000"/>
                          </a:solidFill>
                          <a:effectLst/>
                          <a:latin typeface="Verdana" pitchFamily="34" charset="0"/>
                          <a:ea typeface="ＭＳ Ｐゴシック" pitchFamily="34" charset="-128"/>
                        </a:rPr>
                        <a:t>нову класифікація відходів;</a:t>
                      </a:r>
                    </a:p>
                    <a:p>
                      <a:pPr marL="0" marR="0" lvl="0" indent="0" algn="l" defTabSz="455613" rtl="0" eaLnBrk="0" fontAlgn="base" latinLnBrk="0" hangingPunct="0">
                        <a:lnSpc>
                          <a:spcPts val="1500"/>
                        </a:lnSpc>
                        <a:spcBef>
                          <a:spcPct val="0"/>
                        </a:spcBef>
                        <a:spcAft>
                          <a:spcPct val="0"/>
                        </a:spcAft>
                        <a:buClrTx/>
                        <a:buSzTx/>
                        <a:buFont typeface="Symbol" pitchFamily="18" charset="2"/>
                        <a:buChar char=""/>
                        <a:tabLst/>
                      </a:pPr>
                      <a:r>
                        <a:rPr kumimoji="0" lang="uk-UA" altLang="en-US" sz="1200" b="0" i="0" u="none" strike="noStrike" cap="none" normalizeH="0" baseline="0" noProof="0" dirty="0" smtClean="0">
                          <a:ln>
                            <a:noFill/>
                          </a:ln>
                          <a:solidFill>
                            <a:srgbClr val="000000"/>
                          </a:solidFill>
                          <a:effectLst/>
                          <a:latin typeface="Verdana" pitchFamily="34" charset="0"/>
                          <a:ea typeface="ＭＳ Ｐゴシック" pitchFamily="34" charset="-128"/>
                        </a:rPr>
                        <a:t>перелік операцій з видалення та утилізації відходів;</a:t>
                      </a:r>
                    </a:p>
                    <a:p>
                      <a:pPr marL="0" marR="0" lvl="0" indent="0" algn="l" defTabSz="455613" rtl="0" eaLnBrk="0" fontAlgn="base" latinLnBrk="0" hangingPunct="0">
                        <a:lnSpc>
                          <a:spcPts val="1500"/>
                        </a:lnSpc>
                        <a:spcBef>
                          <a:spcPct val="0"/>
                        </a:spcBef>
                        <a:spcAft>
                          <a:spcPct val="0"/>
                        </a:spcAft>
                        <a:buClrTx/>
                        <a:buSzTx/>
                        <a:buFont typeface="Symbol" pitchFamily="18" charset="2"/>
                        <a:buChar char=""/>
                        <a:tabLst/>
                      </a:pPr>
                      <a:r>
                        <a:rPr kumimoji="0" lang="uk-UA" altLang="en-US" sz="1200" b="0" i="0" u="none" strike="noStrike" cap="none" normalizeH="0" baseline="0" noProof="0" dirty="0" smtClean="0">
                          <a:ln>
                            <a:noFill/>
                          </a:ln>
                          <a:solidFill>
                            <a:srgbClr val="000000"/>
                          </a:solidFill>
                          <a:effectLst/>
                          <a:latin typeface="Verdana" pitchFamily="34" charset="0"/>
                          <a:ea typeface="ＭＳ Ｐゴシック" pitchFamily="34" charset="-128"/>
                        </a:rPr>
                        <a:t>положення про запобігання утворенню відходів;</a:t>
                      </a:r>
                    </a:p>
                    <a:p>
                      <a:pPr marL="0" marR="0" lvl="0" indent="0" algn="l" defTabSz="455613" rtl="0" eaLnBrk="0" fontAlgn="base" latinLnBrk="0" hangingPunct="0">
                        <a:lnSpc>
                          <a:spcPts val="1500"/>
                        </a:lnSpc>
                        <a:spcBef>
                          <a:spcPct val="0"/>
                        </a:spcBef>
                        <a:spcAft>
                          <a:spcPct val="0"/>
                        </a:spcAft>
                        <a:buClrTx/>
                        <a:buSzTx/>
                        <a:buFont typeface="Symbol" pitchFamily="18" charset="2"/>
                        <a:buChar char=""/>
                        <a:tabLst/>
                      </a:pPr>
                      <a:r>
                        <a:rPr kumimoji="0" lang="uk-UA" altLang="en-US" sz="1200" b="0" i="0" u="none" strike="noStrike" cap="none" normalizeH="0" baseline="0" noProof="0" dirty="0" smtClean="0">
                          <a:ln>
                            <a:noFill/>
                          </a:ln>
                          <a:solidFill>
                            <a:srgbClr val="000000"/>
                          </a:solidFill>
                          <a:effectLst/>
                          <a:latin typeface="Verdana" pitchFamily="34" charset="0"/>
                          <a:ea typeface="ＭＳ Ｐゴシック" pitchFamily="34" charset="-128"/>
                        </a:rPr>
                        <a:t>принцип розширеної відповідальності виробника</a:t>
                      </a:r>
                    </a:p>
                    <a:p>
                      <a:pPr marL="0" marR="0" lvl="0" indent="0" algn="l" defTabSz="455613" rtl="0" eaLnBrk="0" fontAlgn="base" latinLnBrk="0" hangingPunct="0">
                        <a:lnSpc>
                          <a:spcPts val="1500"/>
                        </a:lnSpc>
                        <a:spcBef>
                          <a:spcPct val="0"/>
                        </a:spcBef>
                        <a:spcAft>
                          <a:spcPct val="0"/>
                        </a:spcAft>
                        <a:buClrTx/>
                        <a:buSzTx/>
                        <a:buFont typeface="Symbol" pitchFamily="18" charset="2"/>
                        <a:buChar char=""/>
                        <a:tabLst/>
                      </a:pPr>
                      <a:r>
                        <a:rPr kumimoji="0" lang="uk-UA" altLang="en-US" sz="1200" b="0" i="0" u="none" strike="noStrike" cap="none" normalizeH="0" baseline="0" noProof="0" dirty="0" smtClean="0">
                          <a:ln>
                            <a:noFill/>
                          </a:ln>
                          <a:solidFill>
                            <a:srgbClr val="000000"/>
                          </a:solidFill>
                          <a:effectLst/>
                          <a:latin typeface="Verdana" pitchFamily="34" charset="0"/>
                          <a:ea typeface="ＭＳ Ｐゴシック" pitchFamily="34" charset="-128"/>
                        </a:rPr>
                        <a:t>план поводження з відходами та програма запобігання утворення відходів;</a:t>
                      </a:r>
                    </a:p>
                    <a:p>
                      <a:pPr marL="0" marR="0" lvl="0" indent="0" algn="l" defTabSz="455613" rtl="0" eaLnBrk="0" fontAlgn="base" latinLnBrk="0" hangingPunct="0">
                        <a:lnSpc>
                          <a:spcPts val="1500"/>
                        </a:lnSpc>
                        <a:spcBef>
                          <a:spcPct val="0"/>
                        </a:spcBef>
                        <a:spcAft>
                          <a:spcPct val="0"/>
                        </a:spcAft>
                        <a:buClrTx/>
                        <a:buSzTx/>
                        <a:buFont typeface="Symbol" pitchFamily="18" charset="2"/>
                        <a:buChar char=""/>
                        <a:tabLst/>
                      </a:pPr>
                      <a:r>
                        <a:rPr kumimoji="0" lang="uk-UA" altLang="en-US" sz="1200" b="0" i="0" u="none" strike="noStrike" cap="none" normalizeH="0" baseline="0" noProof="0" dirty="0" smtClean="0">
                          <a:ln>
                            <a:noFill/>
                          </a:ln>
                          <a:solidFill>
                            <a:srgbClr val="000000"/>
                          </a:solidFill>
                          <a:effectLst/>
                          <a:latin typeface="Verdana" pitchFamily="34" charset="0"/>
                          <a:ea typeface="ＭＳ Ｐゴシック" pitchFamily="34" charset="-128"/>
                        </a:rPr>
                        <a:t>державні реєстри підприємств, що провадять діяльність у сфері поводження з відходами;</a:t>
                      </a:r>
                    </a:p>
                    <a:p>
                      <a:pPr marL="0" marR="0" lvl="0" indent="0" algn="l" defTabSz="455613" rtl="0" eaLnBrk="0" fontAlgn="base" latinLnBrk="0" hangingPunct="0">
                        <a:lnSpc>
                          <a:spcPts val="1500"/>
                        </a:lnSpc>
                        <a:spcBef>
                          <a:spcPct val="0"/>
                        </a:spcBef>
                        <a:spcAft>
                          <a:spcPct val="0"/>
                        </a:spcAft>
                        <a:buClrTx/>
                        <a:buSzTx/>
                        <a:buFont typeface="Symbol" pitchFamily="18" charset="2"/>
                        <a:buChar char=""/>
                        <a:tabLst/>
                      </a:pPr>
                      <a:r>
                        <a:rPr kumimoji="0" lang="uk-UA" altLang="en-US" sz="1200" b="0" i="0" u="none" strike="noStrike" cap="none" normalizeH="0" baseline="0" noProof="0" dirty="0" smtClean="0">
                          <a:ln>
                            <a:noFill/>
                          </a:ln>
                          <a:solidFill>
                            <a:srgbClr val="000000"/>
                          </a:solidFill>
                          <a:effectLst/>
                          <a:latin typeface="Verdana" pitchFamily="34" charset="0"/>
                          <a:ea typeface="ＭＳ Ｐゴシック" pitchFamily="34" charset="-128"/>
                        </a:rPr>
                        <a:t>нова класифікація полігонів відходів; </a:t>
                      </a:r>
                    </a:p>
                    <a:p>
                      <a:pPr marL="0" marR="0" lvl="0" indent="0" algn="l" defTabSz="455613" rtl="0" eaLnBrk="0" fontAlgn="base" latinLnBrk="0" hangingPunct="0">
                        <a:lnSpc>
                          <a:spcPts val="1500"/>
                        </a:lnSpc>
                        <a:spcBef>
                          <a:spcPct val="0"/>
                        </a:spcBef>
                        <a:spcAft>
                          <a:spcPct val="0"/>
                        </a:spcAft>
                        <a:buClrTx/>
                        <a:buSzTx/>
                        <a:buFont typeface="Symbol" pitchFamily="18" charset="2"/>
                        <a:buChar char=""/>
                        <a:tabLst/>
                      </a:pPr>
                      <a:r>
                        <a:rPr kumimoji="0" lang="uk-UA" altLang="en-US" sz="1200" b="0" i="0" u="none" strike="noStrike" cap="none" normalizeH="0" baseline="0" noProof="0" dirty="0" smtClean="0">
                          <a:ln>
                            <a:noFill/>
                          </a:ln>
                          <a:solidFill>
                            <a:srgbClr val="000000"/>
                          </a:solidFill>
                          <a:effectLst/>
                          <a:latin typeface="Verdana" pitchFamily="34" charset="0"/>
                          <a:ea typeface="ＭＳ Ｐゴシック" pitchFamily="34" charset="-128"/>
                        </a:rPr>
                        <a:t>перегляд процедур видачі дозволів на поводження з відходами, в тому числі остаточне видалення;</a:t>
                      </a:r>
                    </a:p>
                    <a:p>
                      <a:pPr marL="0" marR="0" lvl="0" indent="0" algn="l" defTabSz="455613" rtl="0" eaLnBrk="0" fontAlgn="base" latinLnBrk="0" hangingPunct="0">
                        <a:lnSpc>
                          <a:spcPts val="1500"/>
                        </a:lnSpc>
                        <a:spcBef>
                          <a:spcPct val="0"/>
                        </a:spcBef>
                        <a:spcAft>
                          <a:spcPct val="0"/>
                        </a:spcAft>
                        <a:buClrTx/>
                        <a:buSzTx/>
                        <a:buFont typeface="Symbol" pitchFamily="18" charset="2"/>
                        <a:buChar char=""/>
                        <a:tabLst/>
                      </a:pPr>
                      <a:r>
                        <a:rPr kumimoji="0" lang="uk-UA" altLang="en-US" sz="1200" b="0" i="0" u="none" strike="noStrike" cap="none" normalizeH="0" baseline="0" noProof="0" dirty="0" smtClean="0">
                          <a:ln>
                            <a:noFill/>
                          </a:ln>
                          <a:solidFill>
                            <a:srgbClr val="000000"/>
                          </a:solidFill>
                          <a:effectLst/>
                          <a:latin typeface="Verdana" pitchFamily="34" charset="0"/>
                          <a:ea typeface="ＭＳ Ｐゴシック" pitchFamily="34" charset="-128"/>
                        </a:rPr>
                        <a:t>фінансові гарантії щодо функціонування полігону, процедури закриття та подальшого догляду.</a:t>
                      </a:r>
                    </a:p>
                  </a:txBody>
                  <a:tcPr marL="57005" marR="5700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10" name="Content Placeholder 2"/>
          <p:cNvSpPr txBox="1">
            <a:spLocks/>
          </p:cNvSpPr>
          <p:nvPr/>
        </p:nvSpPr>
        <p:spPr>
          <a:xfrm>
            <a:off x="643455" y="1412776"/>
            <a:ext cx="8798654" cy="1872208"/>
          </a:xfrm>
          <a:prstGeom prst="rect">
            <a:avLst/>
          </a:prstGeom>
        </p:spPr>
        <p:txBody>
          <a:bodyPr vert="horz" lIns="91440" tIns="45720" rIns="91440" bIns="45720" rtlCol="0">
            <a:normAutofit/>
          </a:bodyPr>
          <a:lstStyle/>
          <a:p>
            <a:pPr>
              <a:buFont typeface="Arial" pitchFamily="34" charset="0"/>
              <a:buChar char="•"/>
            </a:pPr>
            <a:r>
              <a:rPr lang="uk-UA" altLang="en-US" sz="1500" dirty="0" smtClean="0">
                <a:solidFill>
                  <a:srgbClr val="000000"/>
                </a:solidFill>
                <a:latin typeface="Verdana" pitchFamily="34" charset="0"/>
                <a:ea typeface="ＭＳ Ｐゴシック" pitchFamily="34" charset="-128"/>
              </a:rPr>
              <a:t>  </a:t>
            </a:r>
            <a:r>
              <a:rPr lang="uk-UA" altLang="en-US" sz="1600" dirty="0" smtClean="0">
                <a:solidFill>
                  <a:srgbClr val="000000"/>
                </a:solidFill>
                <a:latin typeface="Verdana" pitchFamily="34" charset="0"/>
                <a:ea typeface="ＭＳ Ｐゴシック" pitchFamily="34" charset="-128"/>
              </a:rPr>
              <a:t>Національне законодавство лише частково відповідає директивам (низький рівень відповідності)</a:t>
            </a:r>
          </a:p>
          <a:p>
            <a:pPr>
              <a:buFont typeface="Arial" pitchFamily="34" charset="0"/>
              <a:buChar char="•"/>
            </a:pPr>
            <a:r>
              <a:rPr lang="uk-UA" altLang="en-US" sz="1600" dirty="0" smtClean="0">
                <a:solidFill>
                  <a:srgbClr val="000000"/>
                </a:solidFill>
                <a:latin typeface="Verdana" pitchFamily="34" charset="0"/>
                <a:ea typeface="ＭＳ Ｐゴシック" pitchFamily="34" charset="-128"/>
              </a:rPr>
              <a:t>  Національна стратегія наближення (апроксимації) законодавства України до права ЄС у сфері охорони довкілля, 2015 </a:t>
            </a:r>
            <a:r>
              <a:rPr lang="uk-UA" altLang="en-US" sz="1600" dirty="0" err="1" smtClean="0">
                <a:solidFill>
                  <a:srgbClr val="000000"/>
                </a:solidFill>
                <a:latin typeface="Verdana" pitchFamily="34" charset="0"/>
                <a:ea typeface="ＭＳ Ｐゴシック" pitchFamily="34" charset="-128"/>
              </a:rPr>
              <a:t>Мінприроди</a:t>
            </a:r>
            <a:endParaRPr lang="uk-UA" altLang="en-US" sz="1600" dirty="0" smtClean="0">
              <a:solidFill>
                <a:srgbClr val="000000"/>
              </a:solidFill>
              <a:latin typeface="Verdana" pitchFamily="34" charset="0"/>
              <a:ea typeface="ＭＳ Ｐゴシック" pitchFamily="34" charset="-128"/>
            </a:endParaRPr>
          </a:p>
          <a:p>
            <a:pPr>
              <a:buFont typeface="Arial" pitchFamily="34" charset="0"/>
              <a:buChar char="•"/>
            </a:pPr>
            <a:r>
              <a:rPr lang="uk-UA" altLang="en-US" sz="1600" dirty="0" smtClean="0">
                <a:solidFill>
                  <a:srgbClr val="000000"/>
                </a:solidFill>
                <a:latin typeface="Verdana" pitchFamily="34" charset="0"/>
                <a:ea typeface="ＭＳ Ｐゴシック" pitchFamily="34" charset="-128"/>
              </a:rPr>
              <a:t>  Затвердження Кабінетом Міністрів України планів імплементації директив ЄС, розроблених </a:t>
            </a:r>
            <a:r>
              <a:rPr lang="uk-UA" altLang="en-US" sz="1600" dirty="0" err="1" smtClean="0">
                <a:solidFill>
                  <a:srgbClr val="000000"/>
                </a:solidFill>
                <a:latin typeface="Verdana" pitchFamily="34" charset="0"/>
                <a:ea typeface="ＭＳ Ｐゴシック" pitchFamily="34" charset="-128"/>
              </a:rPr>
              <a:t>Мінприроди</a:t>
            </a:r>
            <a:r>
              <a:rPr lang="uk-UA" altLang="en-US" sz="1600" dirty="0" smtClean="0">
                <a:solidFill>
                  <a:srgbClr val="000000"/>
                </a:solidFill>
                <a:latin typeface="Verdana" pitchFamily="34" charset="0"/>
                <a:ea typeface="ＭＳ Ｐゴシック" pitchFamily="34" charset="-128"/>
              </a:rPr>
              <a:t> (в тому числі Рамкової Директиви про відходи та Директиви про захоронення відходів), 2015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Grp="1" noChangeArrowheads="1"/>
          </p:cNvSpPr>
          <p:nvPr>
            <p:ph type="ctrTitle"/>
          </p:nvPr>
        </p:nvSpPr>
        <p:spPr bwMode="auto">
          <a:xfrm>
            <a:off x="662524" y="168315"/>
            <a:ext cx="8540167" cy="1415772"/>
          </a:xfrm>
          <a:prstGeom prst="rect">
            <a:avLst/>
          </a:prstGeom>
          <a:noFill/>
          <a:ln w="9525">
            <a:noFill/>
            <a:miter lim="800000"/>
            <a:headEnd/>
            <a:tailEnd/>
          </a:ln>
        </p:spPr>
        <p:txBody>
          <a:bodyPr wrap="square" lIns="0" tIns="0" rIns="0" bIns="0">
            <a:spAutoFit/>
          </a:bodyPr>
          <a:lstStyle/>
          <a:p>
            <a:pPr algn="l">
              <a:buSzPct val="100000"/>
            </a:pPr>
            <a:r>
              <a:rPr lang="uk-UA" altLang="en-US" sz="2400" b="1" dirty="0" smtClean="0">
                <a:solidFill>
                  <a:srgbClr val="009DE0"/>
                </a:solidFill>
                <a:latin typeface="Verdana" pitchFamily="34" charset="0"/>
                <a:ea typeface="ＭＳ Ｐゴシック" pitchFamily="34" charset="-128"/>
              </a:rPr>
              <a:t>НОРМАТИВНЕ РЕГУЛЮВАННЯ СФЕРИ ПОВОДЖЕННЯ З ВІДХОДАМИ</a:t>
            </a:r>
            <a:r>
              <a:rPr lang="en-US" altLang="en-US" sz="2400" b="1" cap="none" dirty="0" smtClean="0">
                <a:solidFill>
                  <a:srgbClr val="009DE0"/>
                </a:solidFill>
                <a:latin typeface="Verdana" pitchFamily="34" charset="0"/>
                <a:ea typeface="ＭＳ Ｐゴシック" pitchFamily="34" charset="-128"/>
              </a:rPr>
              <a:t>  </a:t>
            </a:r>
            <a:r>
              <a:rPr lang="en-US" altLang="en-US" sz="2400" cap="none" dirty="0" smtClean="0">
                <a:solidFill>
                  <a:srgbClr val="009DE0"/>
                </a:solidFill>
                <a:latin typeface="Verdana" pitchFamily="34" charset="0"/>
                <a:ea typeface="ＭＳ Ｐゴシック" pitchFamily="34" charset="-128"/>
              </a:rPr>
              <a:t/>
            </a:r>
            <a:br>
              <a:rPr lang="en-US" altLang="en-US" sz="2400" cap="none" dirty="0" smtClean="0">
                <a:solidFill>
                  <a:srgbClr val="009DE0"/>
                </a:solidFill>
                <a:latin typeface="Verdana" pitchFamily="34" charset="0"/>
                <a:ea typeface="ＭＳ Ｐゴシック" pitchFamily="34" charset="-128"/>
              </a:rPr>
            </a:br>
            <a:r>
              <a:rPr lang="uk-UA" altLang="en-US" sz="2400" cap="none" dirty="0" smtClean="0">
                <a:solidFill>
                  <a:srgbClr val="009DE0"/>
                </a:solidFill>
                <a:latin typeface="Verdana" pitchFamily="34" charset="0"/>
                <a:ea typeface="ＭＳ Ｐゴシック" pitchFamily="34" charset="-128"/>
              </a:rPr>
              <a:t/>
            </a:r>
            <a:br>
              <a:rPr lang="uk-UA" altLang="en-US" sz="2400" cap="none" dirty="0" smtClean="0">
                <a:solidFill>
                  <a:srgbClr val="009DE0"/>
                </a:solidFill>
                <a:latin typeface="Verdana" pitchFamily="34" charset="0"/>
                <a:ea typeface="ＭＳ Ｐゴシック" pitchFamily="34" charset="-128"/>
              </a:rPr>
            </a:br>
            <a:endParaRPr lang="en-US" altLang="en-US" sz="2000" b="1" dirty="0">
              <a:solidFill>
                <a:srgbClr val="000000"/>
              </a:solidFill>
            </a:endParaRPr>
          </a:p>
        </p:txBody>
      </p:sp>
      <p:sp>
        <p:nvSpPr>
          <p:cNvPr id="5" name="Подзаголовок 2"/>
          <p:cNvSpPr>
            <a:spLocks noGrp="1"/>
          </p:cNvSpPr>
          <p:nvPr>
            <p:ph type="subTitle" idx="1"/>
          </p:nvPr>
        </p:nvSpPr>
        <p:spPr>
          <a:xfrm>
            <a:off x="583600" y="1412776"/>
            <a:ext cx="8678944" cy="5184576"/>
          </a:xfrm>
        </p:spPr>
        <p:txBody>
          <a:bodyPr>
            <a:normAutofit/>
          </a:bodyPr>
          <a:lstStyle/>
          <a:p>
            <a:pPr marL="514350" lvl="0" indent="-514350" algn="just" fontAlgn="base">
              <a:buFont typeface="+mj-lt"/>
              <a:buAutoNum type="arabicPeriod"/>
            </a:pPr>
            <a:endParaRPr lang="uk-UA" sz="2800" dirty="0" smtClean="0">
              <a:solidFill>
                <a:schemeClr val="tx1"/>
              </a:solidFill>
              <a:latin typeface="Verdana" pitchFamily="34" charset="0"/>
              <a:ea typeface="Verdana" pitchFamily="34" charset="0"/>
              <a:cs typeface="Verdana" pitchFamily="34" charset="0"/>
            </a:endParaRPr>
          </a:p>
          <a:p>
            <a:pPr marL="514350" lvl="0" indent="-514350" algn="just" fontAlgn="base">
              <a:buFont typeface="+mj-lt"/>
              <a:buAutoNum type="arabicPeriod"/>
            </a:pPr>
            <a:r>
              <a:rPr lang="uk-UA" sz="2800" dirty="0" smtClean="0">
                <a:solidFill>
                  <a:schemeClr val="tx1"/>
                </a:solidFill>
                <a:latin typeface="Verdana" pitchFamily="34" charset="0"/>
                <a:ea typeface="Verdana" pitchFamily="34" charset="0"/>
                <a:cs typeface="Verdana" pitchFamily="34" charset="0"/>
              </a:rPr>
              <a:t>Політика Європейського Союзу в сфері поводження з відходами </a:t>
            </a:r>
            <a:endParaRPr lang="ru-RU" sz="2800" dirty="0" smtClean="0">
              <a:solidFill>
                <a:schemeClr val="tx1"/>
              </a:solidFill>
              <a:latin typeface="Verdana" pitchFamily="34" charset="0"/>
              <a:ea typeface="Verdana" pitchFamily="34" charset="0"/>
              <a:cs typeface="Verdana" pitchFamily="34" charset="0"/>
            </a:endParaRPr>
          </a:p>
          <a:p>
            <a:pPr marL="514350" lvl="0" indent="-514350" algn="just" fontAlgn="base">
              <a:buFont typeface="+mj-lt"/>
              <a:buAutoNum type="arabicPeriod"/>
            </a:pPr>
            <a:r>
              <a:rPr lang="uk-UA" sz="2800" dirty="0" smtClean="0">
                <a:solidFill>
                  <a:schemeClr val="tx1"/>
                </a:solidFill>
                <a:latin typeface="Verdana" pitchFamily="34" charset="0"/>
                <a:ea typeface="Verdana" pitchFamily="34" charset="0"/>
                <a:cs typeface="Verdana" pitchFamily="34" charset="0"/>
              </a:rPr>
              <a:t>Сучасна політика України в сфері поводження з відходами </a:t>
            </a:r>
            <a:endParaRPr lang="ru-RU" sz="2800" dirty="0" smtClean="0">
              <a:solidFill>
                <a:schemeClr val="tx1"/>
              </a:solidFill>
              <a:latin typeface="Verdana" pitchFamily="34" charset="0"/>
              <a:ea typeface="Verdana" pitchFamily="34" charset="0"/>
              <a:cs typeface="Verdana" pitchFamily="34" charset="0"/>
            </a:endParaRPr>
          </a:p>
          <a:p>
            <a:pPr marL="514350" lvl="0" indent="-514350" algn="just" fontAlgn="base">
              <a:buFont typeface="+mj-lt"/>
              <a:buAutoNum type="arabicPeriod"/>
            </a:pPr>
            <a:r>
              <a:rPr lang="ru-RU" sz="2800" dirty="0" err="1" smtClean="0">
                <a:solidFill>
                  <a:schemeClr val="tx1"/>
                </a:solidFill>
                <a:latin typeface="Verdana" pitchFamily="34" charset="0"/>
                <a:ea typeface="Verdana" pitchFamily="34" charset="0"/>
                <a:cs typeface="Verdana" pitchFamily="34" charset="0"/>
              </a:rPr>
              <a:t>Економічний</a:t>
            </a:r>
            <a:r>
              <a:rPr lang="ru-RU" sz="2800" dirty="0" smtClean="0">
                <a:solidFill>
                  <a:schemeClr val="tx1"/>
                </a:solidFill>
                <a:latin typeface="Verdana" pitchFamily="34" charset="0"/>
                <a:ea typeface="Verdana" pitchFamily="34" charset="0"/>
                <a:cs typeface="Verdana" pitchFamily="34" charset="0"/>
              </a:rPr>
              <a:t> </a:t>
            </a:r>
            <a:r>
              <a:rPr lang="ru-RU" sz="2800" dirty="0" err="1" smtClean="0">
                <a:solidFill>
                  <a:schemeClr val="tx1"/>
                </a:solidFill>
                <a:latin typeface="Verdana" pitchFamily="34" charset="0"/>
                <a:ea typeface="Verdana" pitchFamily="34" charset="0"/>
                <a:cs typeface="Verdana" pitchFamily="34" charset="0"/>
              </a:rPr>
              <a:t>потенціал</a:t>
            </a:r>
            <a:r>
              <a:rPr lang="ru-RU" sz="2800" dirty="0" smtClean="0">
                <a:solidFill>
                  <a:schemeClr val="tx1"/>
                </a:solidFill>
                <a:latin typeface="Verdana" pitchFamily="34" charset="0"/>
                <a:ea typeface="Verdana" pitchFamily="34" charset="0"/>
                <a:cs typeface="Verdana" pitchFamily="34" charset="0"/>
              </a:rPr>
              <a:t> </a:t>
            </a:r>
            <a:r>
              <a:rPr lang="ru-RU" sz="2800" dirty="0" err="1" smtClean="0">
                <a:solidFill>
                  <a:schemeClr val="tx1"/>
                </a:solidFill>
                <a:latin typeface="Verdana" pitchFamily="34" charset="0"/>
                <a:ea typeface="Verdana" pitchFamily="34" charset="0"/>
                <a:cs typeface="Verdana" pitchFamily="34" charset="0"/>
              </a:rPr>
              <a:t>сфери</a:t>
            </a:r>
            <a:r>
              <a:rPr lang="uk-UA" sz="2800" dirty="0" smtClean="0">
                <a:solidFill>
                  <a:schemeClr val="tx1"/>
                </a:solidFill>
                <a:latin typeface="Verdana" pitchFamily="34" charset="0"/>
                <a:ea typeface="Verdana" pitchFamily="34" charset="0"/>
                <a:cs typeface="Verdana" pitchFamily="34" charset="0"/>
              </a:rPr>
              <a:t> поводження з твердими побутовими відходами </a:t>
            </a:r>
            <a:endParaRPr lang="ru-RU" sz="2800" dirty="0" smtClean="0">
              <a:solidFill>
                <a:schemeClr val="tx1"/>
              </a:solidFill>
              <a:latin typeface="Verdana" pitchFamily="34" charset="0"/>
              <a:ea typeface="Verdana" pitchFamily="34" charset="0"/>
              <a:cs typeface="Verdana" pitchFamily="34" charset="0"/>
            </a:endParaRPr>
          </a:p>
          <a:p>
            <a:pPr marL="514350" lvl="0" indent="-514350" algn="just" fontAlgn="base">
              <a:buFont typeface="+mj-lt"/>
              <a:buAutoNum type="arabicPeriod"/>
            </a:pPr>
            <a:r>
              <a:rPr lang="uk-UA" sz="2800" dirty="0" smtClean="0">
                <a:solidFill>
                  <a:schemeClr val="tx1"/>
                </a:solidFill>
                <a:latin typeface="Verdana" pitchFamily="34" charset="0"/>
                <a:ea typeface="Verdana" pitchFamily="34" charset="0"/>
                <a:cs typeface="Verdana" pitchFamily="34" charset="0"/>
              </a:rPr>
              <a:t>Висновки </a:t>
            </a:r>
            <a:endParaRPr lang="ru-RU" sz="2800" dirty="0" smtClean="0">
              <a:solidFill>
                <a:schemeClr val="tx1"/>
              </a:solidFill>
              <a:latin typeface="Verdana" pitchFamily="34" charset="0"/>
              <a:ea typeface="Verdana" pitchFamily="34" charset="0"/>
              <a:cs typeface="Verdana" pitchFamily="34" charset="0"/>
            </a:endParaRPr>
          </a:p>
          <a:p>
            <a:pPr fontAlgn="base"/>
            <a:r>
              <a:rPr lang="ru-RU" sz="1800" dirty="0" smtClean="0"/>
              <a:t> </a:t>
            </a:r>
          </a:p>
          <a:p>
            <a:pPr algn="just">
              <a:buFont typeface="Arial" pitchFamily="34" charset="0"/>
              <a:buChar char="•"/>
            </a:pPr>
            <a:endParaRPr lang="uk-UA" altLang="en-US" sz="1800" dirty="0" smtClean="0">
              <a:solidFill>
                <a:schemeClr val="tx1"/>
              </a:solidFill>
              <a:latin typeface="Verdana" pitchFamily="34" charset="0"/>
              <a:ea typeface="ＭＳ Ｐゴシック" pitchFamily="34" charset="-128"/>
            </a:endParaRPr>
          </a:p>
          <a:p>
            <a:pPr algn="just"/>
            <a:endParaRPr lang="uk-UA" altLang="en-US" sz="1800" dirty="0" smtClean="0">
              <a:solidFill>
                <a:srgbClr val="000000"/>
              </a:solidFill>
              <a:latin typeface="Verdana" pitchFamily="34" charset="0"/>
              <a:ea typeface="ＭＳ Ｐゴシック" pitchFamily="34" charset="-128"/>
            </a:endParaRPr>
          </a:p>
          <a:p>
            <a:pPr algn="just">
              <a:buFont typeface="Arial" pitchFamily="34" charset="0"/>
              <a:buChar char="•"/>
            </a:pPr>
            <a:endParaRPr lang="uk-UA" altLang="en-US" sz="1800" dirty="0" smtClean="0">
              <a:solidFill>
                <a:srgbClr val="000000"/>
              </a:solidFill>
              <a:latin typeface="Verdana"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Grp="1" noChangeArrowheads="1"/>
          </p:cNvSpPr>
          <p:nvPr>
            <p:ph type="ctrTitle"/>
          </p:nvPr>
        </p:nvSpPr>
        <p:spPr bwMode="auto">
          <a:xfrm>
            <a:off x="662524" y="253678"/>
            <a:ext cx="8540167" cy="1046440"/>
          </a:xfrm>
          <a:prstGeom prst="rect">
            <a:avLst/>
          </a:prstGeom>
          <a:noFill/>
          <a:ln w="9525">
            <a:noFill/>
            <a:miter lim="800000"/>
            <a:headEnd/>
            <a:tailEnd/>
          </a:ln>
        </p:spPr>
        <p:txBody>
          <a:bodyPr wrap="square" lIns="0" tIns="0" rIns="0" bIns="0">
            <a:spAutoFit/>
          </a:bodyPr>
          <a:lstStyle/>
          <a:p>
            <a:pPr algn="l">
              <a:buSzPct val="100000"/>
            </a:pPr>
            <a:r>
              <a:rPr lang="uk-UA" altLang="en-US" sz="2400" b="1" cap="none" dirty="0" smtClean="0">
                <a:solidFill>
                  <a:srgbClr val="009DE0"/>
                </a:solidFill>
                <a:latin typeface="Verdana" pitchFamily="34" charset="0"/>
                <a:ea typeface="ＭＳ Ｐゴシック" pitchFamily="34" charset="-128"/>
              </a:rPr>
              <a:t>2. СУЧАСНА </a:t>
            </a:r>
            <a:r>
              <a:rPr lang="en-US" altLang="en-US" sz="2400" b="1" cap="none" dirty="0" smtClean="0">
                <a:solidFill>
                  <a:srgbClr val="009DE0"/>
                </a:solidFill>
                <a:latin typeface="Verdana" pitchFamily="34" charset="0"/>
                <a:ea typeface="ＭＳ Ｐゴシック" pitchFamily="34" charset="-128"/>
              </a:rPr>
              <a:t>ПОЛІТИК</a:t>
            </a:r>
            <a:r>
              <a:rPr lang="uk-UA" altLang="en-US" sz="2400" b="1" cap="none" dirty="0" smtClean="0">
                <a:solidFill>
                  <a:srgbClr val="009DE0"/>
                </a:solidFill>
                <a:latin typeface="Verdana" pitchFamily="34" charset="0"/>
                <a:ea typeface="ＭＳ Ｐゴシック" pitchFamily="34" charset="-128"/>
              </a:rPr>
              <a:t>А УКРАЇНИ </a:t>
            </a:r>
            <a:r>
              <a:rPr lang="en-US" altLang="en-US" sz="2400" b="1" cap="none" dirty="0" smtClean="0">
                <a:solidFill>
                  <a:srgbClr val="009DE0"/>
                </a:solidFill>
                <a:latin typeface="Verdana" pitchFamily="34" charset="0"/>
                <a:ea typeface="ＭＳ Ｐゴシック" pitchFamily="34" charset="-128"/>
              </a:rPr>
              <a:t> </a:t>
            </a:r>
            <a:r>
              <a:rPr lang="uk-UA" altLang="en-US" sz="2400" b="1" cap="none" dirty="0" smtClean="0">
                <a:solidFill>
                  <a:srgbClr val="009DE0"/>
                </a:solidFill>
                <a:latin typeface="Verdana" pitchFamily="34" charset="0"/>
                <a:ea typeface="ＭＳ Ｐゴシック" pitchFamily="34" charset="-128"/>
              </a:rPr>
              <a:t/>
            </a:r>
            <a:br>
              <a:rPr lang="uk-UA" altLang="en-US" sz="2400" b="1" cap="none" dirty="0" smtClean="0">
                <a:solidFill>
                  <a:srgbClr val="009DE0"/>
                </a:solidFill>
                <a:latin typeface="Verdana" pitchFamily="34" charset="0"/>
                <a:ea typeface="ＭＳ Ｐゴシック" pitchFamily="34" charset="-128"/>
              </a:rPr>
            </a:br>
            <a:r>
              <a:rPr lang="en-US" altLang="en-US" sz="2400" cap="none" dirty="0" smtClean="0">
                <a:solidFill>
                  <a:srgbClr val="009DE0"/>
                </a:solidFill>
                <a:latin typeface="Verdana" pitchFamily="34" charset="0"/>
                <a:ea typeface="ＭＳ Ｐゴシック" pitchFamily="34" charset="-128"/>
              </a:rPr>
              <a:t/>
            </a:r>
            <a:br>
              <a:rPr lang="en-US" altLang="en-US" sz="2400" cap="none" dirty="0" smtClean="0">
                <a:solidFill>
                  <a:srgbClr val="009DE0"/>
                </a:solidFill>
                <a:latin typeface="Verdana" pitchFamily="34" charset="0"/>
                <a:ea typeface="ＭＳ Ｐゴシック" pitchFamily="34" charset="-128"/>
              </a:rPr>
            </a:br>
            <a:r>
              <a:rPr lang="en-US" altLang="en-US" sz="2000" b="1" dirty="0" smtClean="0">
                <a:solidFill>
                  <a:srgbClr val="009DE0"/>
                </a:solidFill>
                <a:latin typeface="Verdana" pitchFamily="34" charset="0"/>
                <a:ea typeface="ＭＳ Ｐゴシック" pitchFamily="34" charset="-128"/>
              </a:rPr>
              <a:t>УГОДА ПРО АСОЦІАЦІЮ МІЖ УКРАЇНОЮ ТА ЄС (</a:t>
            </a:r>
            <a:r>
              <a:rPr lang="uk-UA" altLang="en-US" sz="2000" b="1" dirty="0" smtClean="0">
                <a:solidFill>
                  <a:srgbClr val="009DE0"/>
                </a:solidFill>
                <a:latin typeface="Verdana" pitchFamily="34" charset="0"/>
                <a:ea typeface="ＭＳ Ｐゴシック" pitchFamily="34" charset="-128"/>
              </a:rPr>
              <a:t>5</a:t>
            </a:r>
            <a:r>
              <a:rPr lang="en-US" altLang="en-US" sz="2000" b="1" dirty="0" smtClean="0">
                <a:solidFill>
                  <a:srgbClr val="009DE0"/>
                </a:solidFill>
                <a:latin typeface="Verdana" pitchFamily="34" charset="0"/>
                <a:ea typeface="ＭＳ Ｐゴシック" pitchFamily="34" charset="-128"/>
              </a:rPr>
              <a:t>)</a:t>
            </a:r>
            <a:endParaRPr lang="en-US" altLang="en-US" sz="2000" b="1" dirty="0">
              <a:solidFill>
                <a:srgbClr val="000000"/>
              </a:solidFill>
            </a:endParaRPr>
          </a:p>
        </p:txBody>
      </p:sp>
      <p:sp>
        <p:nvSpPr>
          <p:cNvPr id="5" name="Подзаголовок 2"/>
          <p:cNvSpPr>
            <a:spLocks noGrp="1"/>
          </p:cNvSpPr>
          <p:nvPr>
            <p:ph type="subTitle" idx="1"/>
          </p:nvPr>
        </p:nvSpPr>
        <p:spPr>
          <a:xfrm>
            <a:off x="583600" y="1412776"/>
            <a:ext cx="8678944" cy="5184576"/>
          </a:xfrm>
        </p:spPr>
        <p:txBody>
          <a:bodyPr>
            <a:normAutofit/>
          </a:bodyPr>
          <a:lstStyle/>
          <a:p>
            <a:pPr algn="just">
              <a:buFont typeface="Arial" pitchFamily="34" charset="0"/>
              <a:buChar char="•"/>
            </a:pPr>
            <a:endParaRPr lang="ru-RU" sz="1800" dirty="0" smtClean="0"/>
          </a:p>
          <a:p>
            <a:pPr algn="just">
              <a:buFont typeface="Arial" pitchFamily="34" charset="0"/>
              <a:buChar char="•"/>
            </a:pPr>
            <a:endParaRPr lang="uk-UA" altLang="en-US" sz="1800" dirty="0" smtClean="0">
              <a:solidFill>
                <a:schemeClr val="tx1"/>
              </a:solidFill>
              <a:latin typeface="Verdana" pitchFamily="34" charset="0"/>
              <a:ea typeface="ＭＳ Ｐゴシック" pitchFamily="34" charset="-128"/>
            </a:endParaRPr>
          </a:p>
          <a:p>
            <a:pPr algn="just"/>
            <a:endParaRPr lang="uk-UA" altLang="en-US" sz="1800" dirty="0" smtClean="0">
              <a:solidFill>
                <a:srgbClr val="000000"/>
              </a:solidFill>
              <a:latin typeface="Verdana" pitchFamily="34" charset="0"/>
              <a:ea typeface="ＭＳ Ｐゴシック" pitchFamily="34" charset="-128"/>
            </a:endParaRPr>
          </a:p>
        </p:txBody>
      </p:sp>
      <p:sp>
        <p:nvSpPr>
          <p:cNvPr id="4" name="Content Placeholder 2"/>
          <p:cNvSpPr txBox="1">
            <a:spLocks/>
          </p:cNvSpPr>
          <p:nvPr/>
        </p:nvSpPr>
        <p:spPr>
          <a:xfrm>
            <a:off x="637352" y="1700809"/>
            <a:ext cx="8776449" cy="4968552"/>
          </a:xfrm>
          <a:prstGeom prst="rect">
            <a:avLst/>
          </a:prstGeom>
        </p:spPr>
        <p:txBody>
          <a:bodyPr vert="horz" lIns="91440" tIns="45720" rIns="91440" bIns="45720" rtlCol="0">
            <a:normAutofit/>
          </a:bodyPr>
          <a:lstStyle/>
          <a:p>
            <a:pPr lvl="1">
              <a:lnSpc>
                <a:spcPct val="140000"/>
              </a:lnSpc>
            </a:pPr>
            <a:endParaRPr lang="uk-UA" altLang="en-US" sz="2000" dirty="0" smtClean="0">
              <a:solidFill>
                <a:srgbClr val="000000"/>
              </a:solidFill>
              <a:latin typeface="Verdana" pitchFamily="34" charset="0"/>
              <a:ea typeface="ＭＳ Ｐゴシック" pitchFamily="34" charset="-128"/>
            </a:endParaRPr>
          </a:p>
          <a:p>
            <a:pPr lvl="2">
              <a:spcAft>
                <a:spcPts val="600"/>
              </a:spcAft>
            </a:pPr>
            <a:endParaRPr lang="uk-UA" altLang="en-US" dirty="0" smtClean="0">
              <a:solidFill>
                <a:srgbClr val="000000"/>
              </a:solidFill>
              <a:latin typeface="Verdana" pitchFamily="34" charset="0"/>
              <a:ea typeface="ＭＳ Ｐゴシック" pitchFamily="34" charset="-128"/>
            </a:endParaRPr>
          </a:p>
          <a:p>
            <a:pPr>
              <a:lnSpc>
                <a:spcPct val="124000"/>
              </a:lnSpc>
              <a:buFont typeface="Arial" pitchFamily="34" charset="0"/>
              <a:buChar char="•"/>
            </a:pPr>
            <a:endParaRPr lang="ru-RU" sz="2000" dirty="0" smtClean="0"/>
          </a:p>
        </p:txBody>
      </p:sp>
      <p:graphicFrame>
        <p:nvGraphicFramePr>
          <p:cNvPr id="8" name="Table 3"/>
          <p:cNvGraphicFramePr>
            <a:graphicFrameLocks noGrp="1"/>
          </p:cNvGraphicFramePr>
          <p:nvPr/>
        </p:nvGraphicFramePr>
        <p:xfrm>
          <a:off x="679578" y="1989138"/>
          <a:ext cx="8776448" cy="2414587"/>
        </p:xfrm>
        <a:graphic>
          <a:graphicData uri="http://schemas.openxmlformats.org/drawingml/2006/table">
            <a:tbl>
              <a:tblPr/>
              <a:tblGrid>
                <a:gridCol w="1394783"/>
                <a:gridCol w="7381665"/>
              </a:tblGrid>
              <a:tr h="1652587">
                <a:tc>
                  <a:txBody>
                    <a:bodyPr/>
                    <a:lstStyle/>
                    <a:p>
                      <a:pPr marL="0" marR="0" lvl="0" indent="0" algn="l" defTabSz="455613" rtl="0" eaLnBrk="0" fontAlgn="base" latinLnBrk="0" hangingPunct="0">
                        <a:lnSpc>
                          <a:spcPts val="1500"/>
                        </a:lnSpc>
                        <a:spcBef>
                          <a:spcPct val="0"/>
                        </a:spcBef>
                        <a:spcAft>
                          <a:spcPct val="0"/>
                        </a:spcAft>
                        <a:buClrTx/>
                        <a:buSzPct val="100000"/>
                        <a:buFontTx/>
                        <a:buNone/>
                        <a:tabLst/>
                      </a:pPr>
                      <a:endParaRPr kumimoji="0" lang="en-US" altLang="en-US" sz="1400" b="1" i="0" u="none" strike="noStrike" cap="none" normalizeH="0" baseline="0" dirty="0" smtClean="0">
                        <a:ln>
                          <a:noFill/>
                        </a:ln>
                        <a:solidFill>
                          <a:srgbClr val="FFFFFF"/>
                        </a:solidFill>
                        <a:effectLst/>
                        <a:latin typeface="Verdana" pitchFamily="34" charset="0"/>
                        <a:ea typeface="ＭＳ Ｐゴシック" pitchFamily="34" charset="-128"/>
                      </a:endParaRPr>
                    </a:p>
                    <a:p>
                      <a:pPr marL="0" marR="0" lvl="0" indent="0" algn="l" defTabSz="455613" rtl="0" eaLnBrk="0" fontAlgn="base" latinLnBrk="0" hangingPunct="0">
                        <a:lnSpc>
                          <a:spcPts val="1500"/>
                        </a:lnSpc>
                        <a:spcBef>
                          <a:spcPct val="0"/>
                        </a:spcBef>
                        <a:spcAft>
                          <a:spcPct val="0"/>
                        </a:spcAft>
                        <a:buClrTx/>
                        <a:buSzPct val="100000"/>
                        <a:buFontTx/>
                        <a:buNone/>
                        <a:tabLst/>
                      </a:pPr>
                      <a:r>
                        <a:rPr kumimoji="0" lang="en-US" altLang="en-US" sz="1400" b="1" i="0" u="none" strike="noStrike" cap="none" normalizeH="0" baseline="0" dirty="0" err="1" smtClean="0">
                          <a:ln>
                            <a:noFill/>
                          </a:ln>
                          <a:solidFill>
                            <a:srgbClr val="FFFFFF"/>
                          </a:solidFill>
                          <a:effectLst/>
                          <a:latin typeface="Verdana" pitchFamily="34" charset="0"/>
                          <a:ea typeface="ＭＳ Ｐゴシック" pitchFamily="34" charset="-128"/>
                        </a:rPr>
                        <a:t>Прийняти</a:t>
                      </a:r>
                      <a:endParaRPr kumimoji="0" lang="en-US" altLang="en-US" sz="1400" b="1" i="0" u="none" strike="noStrike" cap="none" normalizeH="0" baseline="0" dirty="0" smtClean="0">
                        <a:ln>
                          <a:noFill/>
                        </a:ln>
                        <a:solidFill>
                          <a:srgbClr val="FFFFFF"/>
                        </a:solidFill>
                        <a:effectLst/>
                        <a:latin typeface="Verdana" pitchFamily="34" charset="0"/>
                        <a:ea typeface="ＭＳ Ｐゴシック" pitchFamily="34" charset="-128"/>
                      </a:endParaRPr>
                    </a:p>
                  </a:txBody>
                  <a:tcPr marL="57005" marR="5700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455613" rtl="0" eaLnBrk="0" fontAlgn="base" latinLnBrk="0" hangingPunct="0">
                        <a:lnSpc>
                          <a:spcPts val="1500"/>
                        </a:lnSpc>
                        <a:spcBef>
                          <a:spcPct val="0"/>
                        </a:spcBef>
                        <a:spcAft>
                          <a:spcPct val="0"/>
                        </a:spcAft>
                        <a:buClrTx/>
                        <a:buSzPct val="100000"/>
                        <a:buFontTx/>
                        <a:buNone/>
                        <a:tabLst/>
                      </a:pPr>
                      <a:r>
                        <a:rPr kumimoji="0" lang="uk-UA" altLang="en-US" sz="1400" b="0" i="0" u="none" strike="noStrike" cap="none" normalizeH="0" baseline="0" noProof="0" dirty="0" smtClean="0">
                          <a:ln>
                            <a:noFill/>
                          </a:ln>
                          <a:solidFill>
                            <a:srgbClr val="000000"/>
                          </a:solidFill>
                          <a:effectLst/>
                          <a:latin typeface="Verdana" pitchFamily="34" charset="0"/>
                          <a:ea typeface="ＭＳ Ｐゴシック" pitchFamily="34" charset="-128"/>
                        </a:rPr>
                        <a:t>Новий </a:t>
                      </a:r>
                      <a:r>
                        <a:rPr kumimoji="0" lang="uk-UA" altLang="en-US" sz="1400" b="1" i="0" u="none" strike="noStrike" cap="none" normalizeH="0" baseline="0" noProof="0" dirty="0" smtClean="0">
                          <a:ln>
                            <a:noFill/>
                          </a:ln>
                          <a:solidFill>
                            <a:srgbClr val="000000"/>
                          </a:solidFill>
                          <a:effectLst/>
                          <a:latin typeface="Verdana" pitchFamily="34" charset="0"/>
                          <a:ea typeface="ＭＳ Ｐゴシック" pitchFamily="34" charset="-128"/>
                        </a:rPr>
                        <a:t>Рамковий закон про відходи (продовження)</a:t>
                      </a:r>
                      <a:r>
                        <a:rPr kumimoji="0" lang="uk-UA" altLang="en-US" sz="1400" b="0" i="0" u="none" strike="noStrike" cap="none" normalizeH="0" baseline="0" noProof="0" dirty="0" smtClean="0">
                          <a:ln>
                            <a:noFill/>
                          </a:ln>
                          <a:solidFill>
                            <a:srgbClr val="000000"/>
                          </a:solidFill>
                          <a:effectLst/>
                          <a:latin typeface="Verdana" pitchFamily="34" charset="0"/>
                          <a:ea typeface="ＭＳ Ｐゴシック" pitchFamily="34" charset="-128"/>
                        </a:rPr>
                        <a:t>, який має передбачати впровадження/ необхідність розроблення:</a:t>
                      </a:r>
                      <a:endParaRPr kumimoji="0" lang="en-US" altLang="en-US" sz="1400" b="0" i="0" u="none" strike="noStrike" cap="none" normalizeH="0" baseline="0" dirty="0" smtClean="0">
                        <a:ln>
                          <a:noFill/>
                        </a:ln>
                        <a:solidFill>
                          <a:srgbClr val="000000"/>
                        </a:solidFill>
                        <a:effectLst/>
                        <a:latin typeface="Verdana" pitchFamily="34" charset="0"/>
                        <a:ea typeface="ＭＳ Ｐゴシック" pitchFamily="34" charset="-128"/>
                      </a:endParaRPr>
                    </a:p>
                    <a:p>
                      <a:pPr marL="0" marR="0" lvl="0" indent="0" algn="l" defTabSz="455613" rtl="0" eaLnBrk="0" fontAlgn="base" latinLnBrk="0" hangingPunct="0">
                        <a:lnSpc>
                          <a:spcPts val="1500"/>
                        </a:lnSpc>
                        <a:spcBef>
                          <a:spcPct val="0"/>
                        </a:spcBef>
                        <a:spcAft>
                          <a:spcPct val="0"/>
                        </a:spcAft>
                        <a:buClrTx/>
                        <a:buSzPct val="100000"/>
                        <a:buFontTx/>
                        <a:buNone/>
                        <a:tabLst/>
                      </a:pPr>
                      <a:endParaRPr kumimoji="0" lang="en-US" altLang="en-US" sz="1400" b="0" i="0" u="none" strike="noStrike" cap="none" normalizeH="0" baseline="0" dirty="0" smtClean="0">
                        <a:ln>
                          <a:noFill/>
                        </a:ln>
                        <a:solidFill>
                          <a:srgbClr val="000000"/>
                        </a:solidFill>
                        <a:effectLst/>
                        <a:latin typeface="Verdana" pitchFamily="34" charset="0"/>
                        <a:ea typeface="ＭＳ Ｐゴシック" pitchFamily="34" charset="-128"/>
                      </a:endParaRPr>
                    </a:p>
                    <a:p>
                      <a:pPr marL="0" marR="0" lvl="0" indent="0" algn="l" defTabSz="455613" rtl="0" eaLnBrk="0" fontAlgn="base" latinLnBrk="0" hangingPunct="0">
                        <a:lnSpc>
                          <a:spcPts val="1500"/>
                        </a:lnSpc>
                        <a:spcBef>
                          <a:spcPct val="0"/>
                        </a:spcBef>
                        <a:spcAft>
                          <a:spcPct val="0"/>
                        </a:spcAft>
                        <a:buClrTx/>
                        <a:buSzTx/>
                        <a:buFont typeface="Arial" charset="0"/>
                        <a:buChar char="•"/>
                        <a:tabLst/>
                      </a:pPr>
                      <a:r>
                        <a:rPr kumimoji="0" lang="en-US" altLang="en-US" sz="1400" b="0" i="0" u="none" strike="noStrike" cap="none" normalizeH="0" baseline="0" dirty="0" err="1" smtClean="0">
                          <a:ln>
                            <a:noFill/>
                          </a:ln>
                          <a:solidFill>
                            <a:srgbClr val="000000"/>
                          </a:solidFill>
                          <a:effectLst/>
                          <a:latin typeface="Verdana" pitchFamily="34" charset="0"/>
                          <a:ea typeface="ＭＳ Ｐゴシック" pitchFamily="34" charset="-128"/>
                        </a:rPr>
                        <a:t>Національн</a:t>
                      </a:r>
                      <a:r>
                        <a:rPr kumimoji="0" lang="uk-UA" altLang="en-US" sz="1400" b="0" i="0" u="none" strike="noStrike" cap="none" normalizeH="0" baseline="0" dirty="0" err="1" smtClean="0">
                          <a:ln>
                            <a:noFill/>
                          </a:ln>
                          <a:solidFill>
                            <a:srgbClr val="000000"/>
                          </a:solidFill>
                          <a:effectLst/>
                          <a:latin typeface="Verdana" pitchFamily="34" charset="0"/>
                          <a:ea typeface="ＭＳ Ｐゴシック" pitchFamily="34" charset="-128"/>
                        </a:rPr>
                        <a:t>ої</a:t>
                      </a:r>
                      <a:r>
                        <a:rPr kumimoji="0" lang="en-US" altLang="en-US" sz="1400" b="0" i="0" u="none" strike="noStrike" cap="none" normalizeH="0" baseline="0" dirty="0" smtClean="0">
                          <a:ln>
                            <a:noFill/>
                          </a:ln>
                          <a:solidFill>
                            <a:srgbClr val="000000"/>
                          </a:solidFill>
                          <a:effectLst/>
                          <a:latin typeface="Verdana" pitchFamily="34" charset="0"/>
                          <a:ea typeface="ＭＳ Ｐゴシック" pitchFamily="34" charset="-128"/>
                        </a:rPr>
                        <a:t> </a:t>
                      </a:r>
                      <a:r>
                        <a:rPr kumimoji="0" lang="en-US" altLang="en-US" sz="1400" b="0" i="0" u="none" strike="noStrike" cap="none" normalizeH="0" baseline="0" dirty="0" err="1" smtClean="0">
                          <a:ln>
                            <a:noFill/>
                          </a:ln>
                          <a:solidFill>
                            <a:srgbClr val="000000"/>
                          </a:solidFill>
                          <a:effectLst/>
                          <a:latin typeface="Verdana" pitchFamily="34" charset="0"/>
                          <a:ea typeface="ＭＳ Ｐゴシック" pitchFamily="34" charset="-128"/>
                        </a:rPr>
                        <a:t>стратегі</a:t>
                      </a:r>
                      <a:r>
                        <a:rPr kumimoji="0" lang="uk-UA" altLang="en-US" sz="1400" b="0" i="0" u="none" strike="noStrike" cap="none" normalizeH="0" baseline="0" dirty="0" smtClean="0">
                          <a:ln>
                            <a:noFill/>
                          </a:ln>
                          <a:solidFill>
                            <a:srgbClr val="000000"/>
                          </a:solidFill>
                          <a:effectLst/>
                          <a:latin typeface="Verdana" pitchFamily="34" charset="0"/>
                          <a:ea typeface="ＭＳ Ｐゴシック" pitchFamily="34" charset="-128"/>
                        </a:rPr>
                        <a:t>ї</a:t>
                      </a:r>
                      <a:r>
                        <a:rPr kumimoji="0" lang="en-US" altLang="en-US" sz="1400" b="0" i="0" u="none" strike="noStrike" cap="none" normalizeH="0" baseline="0" dirty="0" smtClean="0">
                          <a:ln>
                            <a:noFill/>
                          </a:ln>
                          <a:solidFill>
                            <a:srgbClr val="000000"/>
                          </a:solidFill>
                          <a:effectLst/>
                          <a:latin typeface="Verdana" pitchFamily="34" charset="0"/>
                          <a:ea typeface="ＭＳ Ｐゴシック" pitchFamily="34" charset="-128"/>
                        </a:rPr>
                        <a:t> </a:t>
                      </a:r>
                      <a:r>
                        <a:rPr kumimoji="0" lang="en-US" altLang="en-US" sz="1400" b="0" i="0" u="none" strike="noStrike" cap="none" normalizeH="0" baseline="0" dirty="0" err="1" smtClean="0">
                          <a:ln>
                            <a:noFill/>
                          </a:ln>
                          <a:solidFill>
                            <a:srgbClr val="000000"/>
                          </a:solidFill>
                          <a:effectLst/>
                          <a:latin typeface="Verdana" pitchFamily="34" charset="0"/>
                          <a:ea typeface="ＭＳ Ｐゴシック" pitchFamily="34" charset="-128"/>
                        </a:rPr>
                        <a:t>щодо</a:t>
                      </a:r>
                      <a:r>
                        <a:rPr kumimoji="0" lang="en-US" altLang="en-US" sz="1400" b="0" i="0" u="none" strike="noStrike" cap="none" normalizeH="0" baseline="0" dirty="0" smtClean="0">
                          <a:ln>
                            <a:noFill/>
                          </a:ln>
                          <a:solidFill>
                            <a:srgbClr val="000000"/>
                          </a:solidFill>
                          <a:effectLst/>
                          <a:latin typeface="Verdana" pitchFamily="34" charset="0"/>
                          <a:ea typeface="ＭＳ Ｐゴシック" pitchFamily="34" charset="-128"/>
                        </a:rPr>
                        <a:t> </a:t>
                      </a:r>
                      <a:r>
                        <a:rPr kumimoji="0" lang="uk-UA" altLang="en-US" sz="1400" b="0" i="0" u="none" strike="noStrike" cap="none" normalizeH="0" baseline="0" dirty="0" smtClean="0">
                          <a:ln>
                            <a:noFill/>
                          </a:ln>
                          <a:solidFill>
                            <a:srgbClr val="000000"/>
                          </a:solidFill>
                          <a:effectLst/>
                          <a:latin typeface="Verdana" pitchFamily="34" charset="0"/>
                          <a:ea typeface="ＭＳ Ｐゴシック" pitchFamily="34" charset="-128"/>
                        </a:rPr>
                        <a:t>зменшення </a:t>
                      </a:r>
                      <a:r>
                        <a:rPr kumimoji="0" lang="en-US" altLang="en-US" sz="1400" b="0" i="0" u="none" strike="noStrike" cap="none" normalizeH="0" baseline="0" dirty="0" err="1" smtClean="0">
                          <a:ln>
                            <a:noFill/>
                          </a:ln>
                          <a:solidFill>
                            <a:srgbClr val="000000"/>
                          </a:solidFill>
                          <a:effectLst/>
                          <a:latin typeface="Verdana" pitchFamily="34" charset="0"/>
                          <a:ea typeface="ＭＳ Ｐゴシック" pitchFamily="34" charset="-128"/>
                        </a:rPr>
                        <a:t>захоронення</a:t>
                      </a:r>
                      <a:r>
                        <a:rPr kumimoji="0" lang="en-US" altLang="en-US" sz="1400" b="0" i="0" u="none" strike="noStrike" cap="none" normalizeH="0" baseline="0" dirty="0" smtClean="0">
                          <a:ln>
                            <a:noFill/>
                          </a:ln>
                          <a:solidFill>
                            <a:srgbClr val="000000"/>
                          </a:solidFill>
                          <a:effectLst/>
                          <a:latin typeface="Verdana" pitchFamily="34" charset="0"/>
                          <a:ea typeface="ＭＳ Ｐゴシック" pitchFamily="34" charset="-128"/>
                        </a:rPr>
                        <a:t> </a:t>
                      </a:r>
                      <a:r>
                        <a:rPr kumimoji="0" lang="en-US" altLang="en-US" sz="1400" b="0" i="0" u="none" strike="noStrike" cap="none" normalizeH="0" baseline="0" dirty="0" err="1" smtClean="0">
                          <a:ln>
                            <a:noFill/>
                          </a:ln>
                          <a:solidFill>
                            <a:srgbClr val="000000"/>
                          </a:solidFill>
                          <a:effectLst/>
                          <a:latin typeface="Verdana" pitchFamily="34" charset="0"/>
                          <a:ea typeface="ＭＳ Ｐゴシック" pitchFamily="34" charset="-128"/>
                        </a:rPr>
                        <a:t>відходів</a:t>
                      </a:r>
                      <a:r>
                        <a:rPr kumimoji="0" lang="en-US" altLang="en-US" sz="1400" b="0" i="0" u="none" strike="noStrike" cap="none" normalizeH="0" baseline="0" dirty="0" smtClean="0">
                          <a:ln>
                            <a:noFill/>
                          </a:ln>
                          <a:solidFill>
                            <a:srgbClr val="000000"/>
                          </a:solidFill>
                          <a:effectLst/>
                          <a:latin typeface="Verdana" pitchFamily="34" charset="0"/>
                          <a:ea typeface="ＭＳ Ｐゴシック" pitchFamily="34" charset="-128"/>
                        </a:rPr>
                        <a:t>, </a:t>
                      </a:r>
                      <a:r>
                        <a:rPr kumimoji="0" lang="en-US" altLang="en-US" sz="1400" b="0" i="0" u="none" strike="noStrike" cap="none" normalizeH="0" baseline="0" dirty="0" err="1" smtClean="0">
                          <a:ln>
                            <a:noFill/>
                          </a:ln>
                          <a:solidFill>
                            <a:srgbClr val="000000"/>
                          </a:solidFill>
                          <a:effectLst/>
                          <a:latin typeface="Verdana" pitchFamily="34" charset="0"/>
                          <a:ea typeface="ＭＳ Ｐゴシック" pitchFamily="34" charset="-128"/>
                        </a:rPr>
                        <a:t>що</a:t>
                      </a:r>
                      <a:r>
                        <a:rPr kumimoji="0" lang="en-US" altLang="en-US" sz="1400" b="0" i="0" u="none" strike="noStrike" cap="none" normalizeH="0" baseline="0" dirty="0" smtClean="0">
                          <a:ln>
                            <a:noFill/>
                          </a:ln>
                          <a:solidFill>
                            <a:srgbClr val="000000"/>
                          </a:solidFill>
                          <a:effectLst/>
                          <a:latin typeface="Verdana" pitchFamily="34" charset="0"/>
                          <a:ea typeface="ＭＳ Ｐゴシック" pitchFamily="34" charset="-128"/>
                        </a:rPr>
                        <a:t> </a:t>
                      </a:r>
                      <a:r>
                        <a:rPr kumimoji="0" lang="en-US" altLang="en-US" sz="1400" b="0" i="0" u="none" strike="noStrike" cap="none" normalizeH="0" baseline="0" dirty="0" err="1" smtClean="0">
                          <a:ln>
                            <a:noFill/>
                          </a:ln>
                          <a:solidFill>
                            <a:srgbClr val="000000"/>
                          </a:solidFill>
                          <a:effectLst/>
                          <a:latin typeface="Verdana" pitchFamily="34" charset="0"/>
                          <a:ea typeface="ＭＳ Ｐゴシック" pitchFamily="34" charset="-128"/>
                        </a:rPr>
                        <a:t>біологічно</a:t>
                      </a:r>
                      <a:r>
                        <a:rPr kumimoji="0" lang="en-US" altLang="en-US" sz="1400" b="0" i="0" u="none" strike="noStrike" cap="none" normalizeH="0" baseline="0" dirty="0" smtClean="0">
                          <a:ln>
                            <a:noFill/>
                          </a:ln>
                          <a:solidFill>
                            <a:srgbClr val="000000"/>
                          </a:solidFill>
                          <a:effectLst/>
                          <a:latin typeface="Verdana" pitchFamily="34" charset="0"/>
                          <a:ea typeface="ＭＳ Ｐゴシック" pitchFamily="34" charset="-128"/>
                        </a:rPr>
                        <a:t> </a:t>
                      </a:r>
                      <a:r>
                        <a:rPr kumimoji="0" lang="en-US" altLang="en-US" sz="1400" b="0" i="0" u="none" strike="noStrike" cap="none" normalizeH="0" baseline="0" dirty="0" err="1" smtClean="0">
                          <a:ln>
                            <a:noFill/>
                          </a:ln>
                          <a:solidFill>
                            <a:srgbClr val="000000"/>
                          </a:solidFill>
                          <a:effectLst/>
                          <a:latin typeface="Verdana" pitchFamily="34" charset="0"/>
                          <a:ea typeface="ＭＳ Ｐゴシック" pitchFamily="34" charset="-128"/>
                        </a:rPr>
                        <a:t>розкладаються</a:t>
                      </a:r>
                      <a:r>
                        <a:rPr kumimoji="0" lang="en-US" altLang="en-US" sz="1400" b="0" i="0" u="none" strike="noStrike" cap="none" normalizeH="0" baseline="0" dirty="0" smtClean="0">
                          <a:ln>
                            <a:noFill/>
                          </a:ln>
                          <a:solidFill>
                            <a:srgbClr val="000000"/>
                          </a:solidFill>
                          <a:effectLst/>
                          <a:latin typeface="Verdana" pitchFamily="34" charset="0"/>
                          <a:ea typeface="ＭＳ Ｐゴシック" pitchFamily="34" charset="-128"/>
                        </a:rPr>
                        <a:t> </a:t>
                      </a:r>
                    </a:p>
                    <a:p>
                      <a:pPr marL="0" marR="0" lvl="0" indent="0" algn="l" defTabSz="455613" rtl="0" eaLnBrk="0" fontAlgn="base" latinLnBrk="0" hangingPunct="0">
                        <a:lnSpc>
                          <a:spcPts val="1500"/>
                        </a:lnSpc>
                        <a:spcBef>
                          <a:spcPct val="0"/>
                        </a:spcBef>
                        <a:spcAft>
                          <a:spcPct val="0"/>
                        </a:spcAft>
                        <a:buClrTx/>
                        <a:buSzTx/>
                        <a:buFont typeface="Arial" charset="0"/>
                        <a:buChar char="•"/>
                        <a:tabLst/>
                      </a:pPr>
                      <a:r>
                        <a:rPr kumimoji="0" lang="en-US" altLang="en-US" sz="1400" b="0" i="0" u="none" strike="noStrike" cap="none" normalizeH="0" baseline="0" dirty="0" err="1" smtClean="0">
                          <a:ln>
                            <a:noFill/>
                          </a:ln>
                          <a:solidFill>
                            <a:srgbClr val="000000"/>
                          </a:solidFill>
                          <a:effectLst/>
                          <a:latin typeface="Verdana" pitchFamily="34" charset="0"/>
                          <a:ea typeface="ＭＳ Ｐゴシック" pitchFamily="34" charset="-128"/>
                        </a:rPr>
                        <a:t>Технічн</a:t>
                      </a:r>
                      <a:r>
                        <a:rPr kumimoji="0" lang="uk-UA" altLang="en-US" sz="1400" b="0" i="0" u="none" strike="noStrike" cap="none" normalizeH="0" baseline="0" dirty="0" err="1" smtClean="0">
                          <a:ln>
                            <a:noFill/>
                          </a:ln>
                          <a:solidFill>
                            <a:srgbClr val="000000"/>
                          </a:solidFill>
                          <a:effectLst/>
                          <a:latin typeface="Verdana" pitchFamily="34" charset="0"/>
                          <a:ea typeface="ＭＳ Ｐゴシック" pitchFamily="34" charset="-128"/>
                        </a:rPr>
                        <a:t>ого</a:t>
                      </a:r>
                      <a:r>
                        <a:rPr kumimoji="0" lang="en-US" altLang="en-US" sz="1400" b="0" i="0" u="none" strike="noStrike" cap="none" normalizeH="0" baseline="0" dirty="0" smtClean="0">
                          <a:ln>
                            <a:noFill/>
                          </a:ln>
                          <a:solidFill>
                            <a:srgbClr val="000000"/>
                          </a:solidFill>
                          <a:effectLst/>
                          <a:latin typeface="Verdana" pitchFamily="34" charset="0"/>
                          <a:ea typeface="ＭＳ Ｐゴシック" pitchFamily="34" charset="-128"/>
                        </a:rPr>
                        <a:t> </a:t>
                      </a:r>
                      <a:r>
                        <a:rPr kumimoji="0" lang="en-US" altLang="en-US" sz="1400" b="0" i="0" u="none" strike="noStrike" cap="none" normalizeH="0" baseline="0" dirty="0" err="1" smtClean="0">
                          <a:ln>
                            <a:noFill/>
                          </a:ln>
                          <a:solidFill>
                            <a:srgbClr val="000000"/>
                          </a:solidFill>
                          <a:effectLst/>
                          <a:latin typeface="Verdana" pitchFamily="34" charset="0"/>
                          <a:ea typeface="ＭＳ Ｐゴシック" pitchFamily="34" charset="-128"/>
                        </a:rPr>
                        <a:t>регламент</a:t>
                      </a:r>
                      <a:r>
                        <a:rPr kumimoji="0" lang="uk-UA" altLang="en-US" sz="1400" b="0" i="0" u="none" strike="noStrike" cap="none" normalizeH="0" baseline="0" dirty="0" smtClean="0">
                          <a:ln>
                            <a:noFill/>
                          </a:ln>
                          <a:solidFill>
                            <a:srgbClr val="000000"/>
                          </a:solidFill>
                          <a:effectLst/>
                          <a:latin typeface="Verdana" pitchFamily="34" charset="0"/>
                          <a:ea typeface="ＭＳ Ｐゴシック" pitchFamily="34" charset="-128"/>
                        </a:rPr>
                        <a:t>у</a:t>
                      </a:r>
                      <a:r>
                        <a:rPr kumimoji="0" lang="en-US" altLang="en-US" sz="1400" b="0" i="0" u="none" strike="noStrike" cap="none" normalizeH="0" baseline="0" dirty="0" smtClean="0">
                          <a:ln>
                            <a:noFill/>
                          </a:ln>
                          <a:solidFill>
                            <a:srgbClr val="000000"/>
                          </a:solidFill>
                          <a:effectLst/>
                          <a:latin typeface="Verdana" pitchFamily="34" charset="0"/>
                          <a:ea typeface="ＭＳ Ｐゴシック" pitchFamily="34" charset="-128"/>
                        </a:rPr>
                        <a:t> </a:t>
                      </a:r>
                      <a:r>
                        <a:rPr kumimoji="0" lang="en-US" altLang="en-US" sz="1400" b="0" i="0" u="none" strike="noStrike" cap="none" normalizeH="0" baseline="0" dirty="0" err="1" smtClean="0">
                          <a:ln>
                            <a:noFill/>
                          </a:ln>
                          <a:solidFill>
                            <a:srgbClr val="000000"/>
                          </a:solidFill>
                          <a:effectLst/>
                          <a:latin typeface="Verdana" pitchFamily="34" charset="0"/>
                          <a:ea typeface="ＭＳ Ｐゴシック" pitchFamily="34" charset="-128"/>
                        </a:rPr>
                        <a:t>щодо</a:t>
                      </a:r>
                      <a:r>
                        <a:rPr kumimoji="0" lang="en-US" altLang="en-US" sz="1400" b="0" i="0" u="none" strike="noStrike" cap="none" normalizeH="0" baseline="0" dirty="0" smtClean="0">
                          <a:ln>
                            <a:noFill/>
                          </a:ln>
                          <a:solidFill>
                            <a:srgbClr val="000000"/>
                          </a:solidFill>
                          <a:effectLst/>
                          <a:latin typeface="Verdana" pitchFamily="34" charset="0"/>
                          <a:ea typeface="ＭＳ Ｐゴシック" pitchFamily="34" charset="-128"/>
                        </a:rPr>
                        <a:t> </a:t>
                      </a:r>
                      <a:r>
                        <a:rPr kumimoji="0" lang="en-US" altLang="en-US" sz="1400" b="0" i="0" u="none" strike="noStrike" cap="none" normalizeH="0" baseline="0" dirty="0" err="1" smtClean="0">
                          <a:ln>
                            <a:noFill/>
                          </a:ln>
                          <a:solidFill>
                            <a:srgbClr val="000000"/>
                          </a:solidFill>
                          <a:effectLst/>
                          <a:latin typeface="Verdana" pitchFamily="34" charset="0"/>
                          <a:ea typeface="ＭＳ Ｐゴシック" pitchFamily="34" charset="-128"/>
                        </a:rPr>
                        <a:t>захоронення</a:t>
                      </a:r>
                      <a:r>
                        <a:rPr kumimoji="0" lang="en-US" altLang="en-US" sz="1400" b="0" i="0" u="none" strike="noStrike" cap="none" normalizeH="0" baseline="0" dirty="0" smtClean="0">
                          <a:ln>
                            <a:noFill/>
                          </a:ln>
                          <a:solidFill>
                            <a:srgbClr val="000000"/>
                          </a:solidFill>
                          <a:effectLst/>
                          <a:latin typeface="Verdana" pitchFamily="34" charset="0"/>
                          <a:ea typeface="ＭＳ Ｐゴシック" pitchFamily="34" charset="-128"/>
                        </a:rPr>
                        <a:t> </a:t>
                      </a:r>
                      <a:r>
                        <a:rPr kumimoji="0" lang="en-US" altLang="en-US" sz="1400" b="0" i="0" u="none" strike="noStrike" cap="none" normalizeH="0" baseline="0" dirty="0" err="1" smtClean="0">
                          <a:ln>
                            <a:noFill/>
                          </a:ln>
                          <a:solidFill>
                            <a:srgbClr val="000000"/>
                          </a:solidFill>
                          <a:effectLst/>
                          <a:latin typeface="Verdana" pitchFamily="34" charset="0"/>
                          <a:ea typeface="ＭＳ Ｐゴシック" pitchFamily="34" charset="-128"/>
                        </a:rPr>
                        <a:t>відходів</a:t>
                      </a:r>
                      <a:endParaRPr kumimoji="0" lang="en-US" altLang="en-US" sz="1400" b="0" i="0" u="none" strike="noStrike" cap="none" normalizeH="0" baseline="0" dirty="0" smtClean="0">
                        <a:ln>
                          <a:noFill/>
                        </a:ln>
                        <a:solidFill>
                          <a:srgbClr val="000000"/>
                        </a:solidFill>
                        <a:effectLst/>
                        <a:latin typeface="Verdana" pitchFamily="34" charset="0"/>
                        <a:ea typeface="ＭＳ Ｐゴシック" pitchFamily="34" charset="-128"/>
                      </a:endParaRPr>
                    </a:p>
                    <a:p>
                      <a:pPr marL="0" marR="0" lvl="0" indent="0" algn="l" defTabSz="455613" rtl="0" eaLnBrk="0" fontAlgn="base" latinLnBrk="0" hangingPunct="0">
                        <a:lnSpc>
                          <a:spcPts val="1500"/>
                        </a:lnSpc>
                        <a:spcBef>
                          <a:spcPct val="0"/>
                        </a:spcBef>
                        <a:spcAft>
                          <a:spcPct val="0"/>
                        </a:spcAft>
                        <a:buClrTx/>
                        <a:buSzTx/>
                        <a:buFont typeface="Arial" charset="0"/>
                        <a:buChar char="•"/>
                        <a:tabLst/>
                      </a:pPr>
                      <a:r>
                        <a:rPr kumimoji="0" lang="en-US" altLang="en-US" sz="1400" b="0" i="0" u="none" strike="noStrike" cap="none" normalizeH="0" baseline="0" dirty="0" err="1" smtClean="0">
                          <a:ln>
                            <a:noFill/>
                          </a:ln>
                          <a:solidFill>
                            <a:srgbClr val="000000"/>
                          </a:solidFill>
                          <a:effectLst/>
                          <a:latin typeface="Verdana" pitchFamily="34" charset="0"/>
                          <a:ea typeface="ＭＳ Ｐゴシック" pitchFamily="34" charset="-128"/>
                        </a:rPr>
                        <a:t>Порядк</a:t>
                      </a:r>
                      <a:r>
                        <a:rPr kumimoji="0" lang="uk-UA" altLang="en-US" sz="1400" b="0" i="0" u="none" strike="noStrike" cap="none" normalizeH="0" baseline="0" dirty="0" smtClean="0">
                          <a:ln>
                            <a:noFill/>
                          </a:ln>
                          <a:solidFill>
                            <a:srgbClr val="000000"/>
                          </a:solidFill>
                          <a:effectLst/>
                          <a:latin typeface="Verdana" pitchFamily="34" charset="0"/>
                          <a:ea typeface="ＭＳ Ｐゴシック" pitchFamily="34" charset="-128"/>
                        </a:rPr>
                        <a:t>у</a:t>
                      </a:r>
                      <a:r>
                        <a:rPr kumimoji="0" lang="en-US" altLang="en-US" sz="1400" b="0" i="0" u="none" strike="noStrike" cap="none" normalizeH="0" baseline="0" dirty="0" smtClean="0">
                          <a:ln>
                            <a:noFill/>
                          </a:ln>
                          <a:solidFill>
                            <a:srgbClr val="000000"/>
                          </a:solidFill>
                          <a:effectLst/>
                          <a:latin typeface="Verdana" pitchFamily="34" charset="0"/>
                          <a:ea typeface="ＭＳ Ｐゴシック" pitchFamily="34" charset="-128"/>
                        </a:rPr>
                        <a:t> </a:t>
                      </a:r>
                      <a:r>
                        <a:rPr kumimoji="0" lang="en-US" altLang="en-US" sz="1400" b="0" i="0" u="none" strike="noStrike" cap="none" normalizeH="0" baseline="0" dirty="0" err="1" smtClean="0">
                          <a:ln>
                            <a:noFill/>
                          </a:ln>
                          <a:solidFill>
                            <a:srgbClr val="000000"/>
                          </a:solidFill>
                          <a:effectLst/>
                          <a:latin typeface="Verdana" pitchFamily="34" charset="0"/>
                          <a:ea typeface="ＭＳ Ｐゴシック" pitchFamily="34" charset="-128"/>
                        </a:rPr>
                        <a:t>запровадження</a:t>
                      </a:r>
                      <a:r>
                        <a:rPr kumimoji="0" lang="en-US" altLang="en-US" sz="1400" b="0" i="0" u="none" strike="noStrike" cap="none" normalizeH="0" baseline="0" dirty="0" smtClean="0">
                          <a:ln>
                            <a:noFill/>
                          </a:ln>
                          <a:solidFill>
                            <a:srgbClr val="000000"/>
                          </a:solidFill>
                          <a:effectLst/>
                          <a:latin typeface="Verdana" pitchFamily="34" charset="0"/>
                          <a:ea typeface="ＭＳ Ｐゴシック" pitchFamily="34" charset="-128"/>
                        </a:rPr>
                        <a:t> </a:t>
                      </a:r>
                      <a:r>
                        <a:rPr kumimoji="0" lang="en-US" altLang="en-US" sz="1400" b="0" i="0" u="none" strike="noStrike" cap="none" normalizeH="0" baseline="0" dirty="0" err="1" smtClean="0">
                          <a:ln>
                            <a:noFill/>
                          </a:ln>
                          <a:solidFill>
                            <a:srgbClr val="000000"/>
                          </a:solidFill>
                          <a:effectLst/>
                          <a:latin typeface="Verdana" pitchFamily="34" charset="0"/>
                          <a:ea typeface="ＭＳ Ｐゴシック" pitchFamily="34" charset="-128"/>
                        </a:rPr>
                        <a:t>механізм</a:t>
                      </a:r>
                      <a:r>
                        <a:rPr kumimoji="0" lang="uk-UA" altLang="en-US" sz="1400" b="0" i="0" u="none" strike="noStrike" cap="none" normalizeH="0" baseline="0" dirty="0" smtClean="0">
                          <a:ln>
                            <a:noFill/>
                          </a:ln>
                          <a:solidFill>
                            <a:srgbClr val="000000"/>
                          </a:solidFill>
                          <a:effectLst/>
                          <a:latin typeface="Verdana" pitchFamily="34" charset="0"/>
                          <a:ea typeface="ＭＳ Ｐゴシック" pitchFamily="34" charset="-128"/>
                        </a:rPr>
                        <a:t>у</a:t>
                      </a:r>
                      <a:r>
                        <a:rPr kumimoji="0" lang="en-US" altLang="en-US" sz="1400" b="0" i="0" u="none" strike="noStrike" cap="none" normalizeH="0" baseline="0" dirty="0" smtClean="0">
                          <a:ln>
                            <a:noFill/>
                          </a:ln>
                          <a:solidFill>
                            <a:srgbClr val="000000"/>
                          </a:solidFill>
                          <a:effectLst/>
                          <a:latin typeface="Verdana" pitchFamily="34" charset="0"/>
                          <a:ea typeface="ＭＳ Ｐゴシック" pitchFamily="34" charset="-128"/>
                        </a:rPr>
                        <a:t> </a:t>
                      </a:r>
                      <a:r>
                        <a:rPr kumimoji="0" lang="en-US" altLang="en-US" sz="1400" b="0" i="0" u="none" strike="noStrike" cap="none" normalizeH="0" baseline="0" dirty="0" err="1" smtClean="0">
                          <a:ln>
                            <a:noFill/>
                          </a:ln>
                          <a:solidFill>
                            <a:srgbClr val="000000"/>
                          </a:solidFill>
                          <a:effectLst/>
                          <a:latin typeface="Verdana" pitchFamily="34" charset="0"/>
                          <a:ea typeface="ＭＳ Ｐゴシック" pitchFamily="34" charset="-128"/>
                        </a:rPr>
                        <a:t>фінансових</a:t>
                      </a:r>
                      <a:r>
                        <a:rPr kumimoji="0" lang="en-US" altLang="en-US" sz="1400" b="0" i="0" u="none" strike="noStrike" cap="none" normalizeH="0" baseline="0" dirty="0" smtClean="0">
                          <a:ln>
                            <a:noFill/>
                          </a:ln>
                          <a:solidFill>
                            <a:srgbClr val="000000"/>
                          </a:solidFill>
                          <a:effectLst/>
                          <a:latin typeface="Verdana" pitchFamily="34" charset="0"/>
                          <a:ea typeface="ＭＳ Ｐゴシック" pitchFamily="34" charset="-128"/>
                        </a:rPr>
                        <a:t> </a:t>
                      </a:r>
                      <a:r>
                        <a:rPr kumimoji="0" lang="en-US" altLang="en-US" sz="1400" b="0" i="0" u="none" strike="noStrike" cap="none" normalizeH="0" baseline="0" dirty="0" err="1" smtClean="0">
                          <a:ln>
                            <a:noFill/>
                          </a:ln>
                          <a:solidFill>
                            <a:srgbClr val="000000"/>
                          </a:solidFill>
                          <a:effectLst/>
                          <a:latin typeface="Verdana" pitchFamily="34" charset="0"/>
                          <a:ea typeface="ＭＳ Ｐゴシック" pitchFamily="34" charset="-128"/>
                        </a:rPr>
                        <a:t>гарантій</a:t>
                      </a:r>
                      <a:r>
                        <a:rPr kumimoji="0" lang="en-US" altLang="en-US" sz="1400" b="0" i="0" u="none" strike="noStrike" cap="none" normalizeH="0" baseline="0" dirty="0" smtClean="0">
                          <a:ln>
                            <a:noFill/>
                          </a:ln>
                          <a:solidFill>
                            <a:srgbClr val="000000"/>
                          </a:solidFill>
                          <a:effectLst/>
                          <a:latin typeface="Verdana" pitchFamily="34" charset="0"/>
                          <a:ea typeface="ＭＳ Ｐゴシック" pitchFamily="34" charset="-128"/>
                        </a:rPr>
                        <a:t> </a:t>
                      </a:r>
                      <a:r>
                        <a:rPr kumimoji="0" lang="en-US" altLang="en-US" sz="1400" b="0" i="0" u="none" strike="noStrike" cap="none" normalizeH="0" baseline="0" dirty="0" err="1" smtClean="0">
                          <a:ln>
                            <a:noFill/>
                          </a:ln>
                          <a:solidFill>
                            <a:srgbClr val="000000"/>
                          </a:solidFill>
                          <a:effectLst/>
                          <a:latin typeface="Verdana" pitchFamily="34" charset="0"/>
                          <a:ea typeface="ＭＳ Ｐゴシック" pitchFamily="34" charset="-128"/>
                        </a:rPr>
                        <a:t>для</a:t>
                      </a:r>
                      <a:r>
                        <a:rPr kumimoji="0" lang="en-US" altLang="en-US" sz="1400" b="0" i="0" u="none" strike="noStrike" cap="none" normalizeH="0" baseline="0" dirty="0" smtClean="0">
                          <a:ln>
                            <a:noFill/>
                          </a:ln>
                          <a:solidFill>
                            <a:srgbClr val="000000"/>
                          </a:solidFill>
                          <a:effectLst/>
                          <a:latin typeface="Verdana" pitchFamily="34" charset="0"/>
                          <a:ea typeface="ＭＳ Ｐゴシック" pitchFamily="34" charset="-128"/>
                        </a:rPr>
                        <a:t> </a:t>
                      </a:r>
                      <a:r>
                        <a:rPr kumimoji="0" lang="en-US" altLang="en-US" sz="1400" b="0" i="0" u="none" strike="noStrike" cap="none" normalizeH="0" baseline="0" dirty="0" err="1" smtClean="0">
                          <a:ln>
                            <a:noFill/>
                          </a:ln>
                          <a:solidFill>
                            <a:srgbClr val="000000"/>
                          </a:solidFill>
                          <a:effectLst/>
                          <a:latin typeface="Verdana" pitchFamily="34" charset="0"/>
                          <a:ea typeface="ＭＳ Ｐゴシック" pitchFamily="34" charset="-128"/>
                        </a:rPr>
                        <a:t>захоронення</a:t>
                      </a:r>
                      <a:endParaRPr kumimoji="0" lang="en-US" altLang="en-US" sz="1400" b="0" i="0" u="none" strike="noStrike" cap="none" normalizeH="0" baseline="0" dirty="0" smtClean="0">
                        <a:ln>
                          <a:noFill/>
                        </a:ln>
                        <a:solidFill>
                          <a:srgbClr val="000000"/>
                        </a:solidFill>
                        <a:effectLst/>
                        <a:latin typeface="Verdana" pitchFamily="34" charset="0"/>
                        <a:ea typeface="ＭＳ Ｐゴシック" pitchFamily="34" charset="-128"/>
                      </a:endParaRPr>
                    </a:p>
                    <a:p>
                      <a:pPr marL="0" marR="0" lvl="0" indent="0" algn="l" defTabSz="455613" rtl="0" eaLnBrk="0" fontAlgn="base" latinLnBrk="0" hangingPunct="0">
                        <a:lnSpc>
                          <a:spcPts val="1500"/>
                        </a:lnSpc>
                        <a:spcBef>
                          <a:spcPct val="0"/>
                        </a:spcBef>
                        <a:spcAft>
                          <a:spcPct val="0"/>
                        </a:spcAft>
                        <a:buClrTx/>
                        <a:buSzTx/>
                        <a:buFont typeface="Arial" charset="0"/>
                        <a:buChar char="•"/>
                        <a:tabLst/>
                      </a:pPr>
                      <a:r>
                        <a:rPr kumimoji="0" lang="en-US" altLang="en-US" sz="1400" b="0" i="0" u="none" strike="noStrike" cap="none" normalizeH="0" baseline="0" dirty="0" err="1" smtClean="0">
                          <a:ln>
                            <a:noFill/>
                          </a:ln>
                          <a:solidFill>
                            <a:srgbClr val="000000"/>
                          </a:solidFill>
                          <a:effectLst/>
                          <a:latin typeface="Verdana" pitchFamily="34" charset="0"/>
                          <a:ea typeface="ＭＳ Ｐゴシック" pitchFamily="34" charset="-128"/>
                        </a:rPr>
                        <a:t>Порядк</a:t>
                      </a:r>
                      <a:r>
                        <a:rPr kumimoji="0" lang="uk-UA" altLang="en-US" sz="1400" b="0" i="0" u="none" strike="noStrike" cap="none" normalizeH="0" baseline="0" dirty="0" smtClean="0">
                          <a:ln>
                            <a:noFill/>
                          </a:ln>
                          <a:solidFill>
                            <a:srgbClr val="000000"/>
                          </a:solidFill>
                          <a:effectLst/>
                          <a:latin typeface="Verdana" pitchFamily="34" charset="0"/>
                          <a:ea typeface="ＭＳ Ｐゴシック" pitchFamily="34" charset="-128"/>
                        </a:rPr>
                        <a:t>у</a:t>
                      </a:r>
                      <a:r>
                        <a:rPr kumimoji="0" lang="en-US" altLang="en-US" sz="1400" b="0" i="0" u="none" strike="noStrike" cap="none" normalizeH="0" baseline="0" dirty="0" smtClean="0">
                          <a:ln>
                            <a:noFill/>
                          </a:ln>
                          <a:solidFill>
                            <a:srgbClr val="000000"/>
                          </a:solidFill>
                          <a:effectLst/>
                          <a:latin typeface="Verdana" pitchFamily="34" charset="0"/>
                          <a:ea typeface="ＭＳ Ｐゴシック" pitchFamily="34" charset="-128"/>
                        </a:rPr>
                        <a:t> </a:t>
                      </a:r>
                      <a:r>
                        <a:rPr kumimoji="0" lang="en-US" altLang="en-US" sz="1400" b="0" i="0" u="none" strike="noStrike" cap="none" normalizeH="0" baseline="0" dirty="0" err="1" smtClean="0">
                          <a:ln>
                            <a:noFill/>
                          </a:ln>
                          <a:solidFill>
                            <a:srgbClr val="000000"/>
                          </a:solidFill>
                          <a:effectLst/>
                          <a:latin typeface="Verdana" pitchFamily="34" charset="0"/>
                          <a:ea typeface="ＭＳ Ｐゴシック" pitchFamily="34" charset="-128"/>
                        </a:rPr>
                        <a:t>встановлення</a:t>
                      </a:r>
                      <a:r>
                        <a:rPr kumimoji="0" lang="en-US" altLang="en-US" sz="1400" b="0" i="0" u="none" strike="noStrike" cap="none" normalizeH="0" baseline="0" dirty="0" smtClean="0">
                          <a:ln>
                            <a:noFill/>
                          </a:ln>
                          <a:solidFill>
                            <a:srgbClr val="000000"/>
                          </a:solidFill>
                          <a:effectLst/>
                          <a:latin typeface="Verdana" pitchFamily="34" charset="0"/>
                          <a:ea typeface="ＭＳ Ｐゴシック" pitchFamily="34" charset="-128"/>
                        </a:rPr>
                        <a:t> </a:t>
                      </a:r>
                      <a:r>
                        <a:rPr kumimoji="0" lang="en-US" altLang="en-US" sz="1400" b="0" i="0" u="none" strike="noStrike" cap="none" normalizeH="0" baseline="0" dirty="0" err="1" smtClean="0">
                          <a:ln>
                            <a:noFill/>
                          </a:ln>
                          <a:solidFill>
                            <a:srgbClr val="000000"/>
                          </a:solidFill>
                          <a:effectLst/>
                          <a:latin typeface="Verdana" pitchFamily="34" charset="0"/>
                          <a:ea typeface="ＭＳ Ｐゴシック" pitchFamily="34" charset="-128"/>
                        </a:rPr>
                        <a:t>тарифів</a:t>
                      </a:r>
                      <a:r>
                        <a:rPr kumimoji="0" lang="en-US" altLang="en-US" sz="1400" b="0" i="0" u="none" strike="noStrike" cap="none" normalizeH="0" baseline="0" dirty="0" smtClean="0">
                          <a:ln>
                            <a:noFill/>
                          </a:ln>
                          <a:solidFill>
                            <a:srgbClr val="000000"/>
                          </a:solidFill>
                          <a:effectLst/>
                          <a:latin typeface="Verdana" pitchFamily="34" charset="0"/>
                          <a:ea typeface="ＭＳ Ｐゴシック" pitchFamily="34" charset="-128"/>
                        </a:rPr>
                        <a:t> </a:t>
                      </a:r>
                      <a:r>
                        <a:rPr kumimoji="0" lang="en-US" altLang="en-US" sz="1400" b="0" i="0" u="none" strike="noStrike" cap="none" normalizeH="0" baseline="0" dirty="0" err="1" smtClean="0">
                          <a:ln>
                            <a:noFill/>
                          </a:ln>
                          <a:solidFill>
                            <a:srgbClr val="000000"/>
                          </a:solidFill>
                          <a:effectLst/>
                          <a:latin typeface="Verdana" pitchFamily="34" charset="0"/>
                          <a:ea typeface="ＭＳ Ｐゴシック" pitchFamily="34" charset="-128"/>
                        </a:rPr>
                        <a:t>на</a:t>
                      </a:r>
                      <a:r>
                        <a:rPr kumimoji="0" lang="en-US" altLang="en-US" sz="1400" b="0" i="0" u="none" strike="noStrike" cap="none" normalizeH="0" baseline="0" dirty="0" smtClean="0">
                          <a:ln>
                            <a:noFill/>
                          </a:ln>
                          <a:solidFill>
                            <a:srgbClr val="000000"/>
                          </a:solidFill>
                          <a:effectLst/>
                          <a:latin typeface="Verdana" pitchFamily="34" charset="0"/>
                          <a:ea typeface="ＭＳ Ｐゴシック" pitchFamily="34" charset="-128"/>
                        </a:rPr>
                        <a:t> </a:t>
                      </a:r>
                      <a:r>
                        <a:rPr kumimoji="0" lang="en-US" altLang="en-US" sz="1400" b="0" i="0" u="none" strike="noStrike" cap="none" normalizeH="0" baseline="0" dirty="0" err="1" smtClean="0">
                          <a:ln>
                            <a:noFill/>
                          </a:ln>
                          <a:solidFill>
                            <a:srgbClr val="000000"/>
                          </a:solidFill>
                          <a:effectLst/>
                          <a:latin typeface="Verdana" pitchFamily="34" charset="0"/>
                          <a:ea typeface="ＭＳ Ｐゴシック" pitchFamily="34" charset="-128"/>
                        </a:rPr>
                        <a:t>захоронення</a:t>
                      </a:r>
                      <a:r>
                        <a:rPr kumimoji="0" lang="uk-UA" altLang="en-US" sz="1400" b="0" i="0" u="none" strike="noStrike" cap="none" normalizeH="0" baseline="0" dirty="0" smtClean="0">
                          <a:ln>
                            <a:noFill/>
                          </a:ln>
                          <a:solidFill>
                            <a:srgbClr val="000000"/>
                          </a:solidFill>
                          <a:effectLst/>
                          <a:latin typeface="Verdana" pitchFamily="34" charset="0"/>
                          <a:ea typeface="ＭＳ Ｐゴシック" pitchFamily="34" charset="-128"/>
                        </a:rPr>
                        <a:t> </a:t>
                      </a:r>
                      <a:r>
                        <a:rPr kumimoji="0" lang="uk-UA" altLang="en-US" sz="1400" b="0" i="0" u="none" strike="noStrike" cap="none" normalizeH="0" baseline="0" dirty="0" err="1" smtClean="0">
                          <a:ln>
                            <a:noFill/>
                          </a:ln>
                          <a:solidFill>
                            <a:srgbClr val="000000"/>
                          </a:solidFill>
                          <a:effectLst/>
                          <a:latin typeface="Verdana" pitchFamily="34" charset="0"/>
                          <a:ea typeface="ＭＳ Ｐゴシック" pitchFamily="34" charset="-128"/>
                        </a:rPr>
                        <a:t>відхоідв</a:t>
                      </a:r>
                      <a:endParaRPr kumimoji="0" lang="en-US" altLang="en-US" sz="1400" b="0" i="0" u="none" strike="noStrike" cap="none" normalizeH="0" baseline="0" dirty="0" smtClean="0">
                        <a:ln>
                          <a:noFill/>
                        </a:ln>
                        <a:solidFill>
                          <a:srgbClr val="000000"/>
                        </a:solidFill>
                        <a:effectLst/>
                        <a:latin typeface="Verdana" pitchFamily="34" charset="0"/>
                        <a:ea typeface="ＭＳ Ｐゴシック" pitchFamily="34" charset="-128"/>
                      </a:endParaRPr>
                    </a:p>
                  </a:txBody>
                  <a:tcPr marL="57005" marR="5700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62000">
                <a:tc>
                  <a:txBody>
                    <a:bodyPr/>
                    <a:lstStyle/>
                    <a:p>
                      <a:pPr marL="0" marR="0" lvl="0" indent="0" algn="l" defTabSz="455613" rtl="0" eaLnBrk="0" fontAlgn="base" latinLnBrk="0" hangingPunct="0">
                        <a:lnSpc>
                          <a:spcPts val="1500"/>
                        </a:lnSpc>
                        <a:spcBef>
                          <a:spcPct val="0"/>
                        </a:spcBef>
                        <a:spcAft>
                          <a:spcPct val="0"/>
                        </a:spcAft>
                        <a:buClrTx/>
                        <a:buSzPct val="100000"/>
                        <a:buFontTx/>
                        <a:buNone/>
                        <a:tabLst/>
                      </a:pPr>
                      <a:endParaRPr kumimoji="0" lang="en-US" altLang="en-US" sz="1400" b="1" i="0" u="none" strike="noStrike" cap="none" normalizeH="0" baseline="0" dirty="0" smtClean="0">
                        <a:ln>
                          <a:noFill/>
                        </a:ln>
                        <a:solidFill>
                          <a:srgbClr val="FFFFFF"/>
                        </a:solidFill>
                        <a:effectLst/>
                        <a:latin typeface="Verdana" pitchFamily="34" charset="0"/>
                        <a:ea typeface="ＭＳ Ｐゴシック" pitchFamily="34" charset="-128"/>
                      </a:endParaRPr>
                    </a:p>
                    <a:p>
                      <a:pPr marL="0" marR="0" lvl="0" indent="0" algn="l" defTabSz="455613" rtl="0" eaLnBrk="0" fontAlgn="base" latinLnBrk="0" hangingPunct="0">
                        <a:lnSpc>
                          <a:spcPts val="1500"/>
                        </a:lnSpc>
                        <a:spcBef>
                          <a:spcPct val="0"/>
                        </a:spcBef>
                        <a:spcAft>
                          <a:spcPct val="0"/>
                        </a:spcAft>
                        <a:buClrTx/>
                        <a:buSzPct val="100000"/>
                        <a:buFontTx/>
                        <a:buNone/>
                        <a:tabLst/>
                      </a:pPr>
                      <a:r>
                        <a:rPr kumimoji="0" lang="uk-UA" altLang="en-US" sz="1400" b="1" i="0" u="none" strike="noStrike" cap="none" normalizeH="0" baseline="0" dirty="0" smtClean="0">
                          <a:ln>
                            <a:noFill/>
                          </a:ln>
                          <a:solidFill>
                            <a:srgbClr val="FFFFFF"/>
                          </a:solidFill>
                          <a:effectLst/>
                          <a:latin typeface="Verdana" pitchFamily="34" charset="0"/>
                          <a:ea typeface="ＭＳ Ｐゴシック" pitchFamily="34" charset="-128"/>
                        </a:rPr>
                        <a:t>Переглянути</a:t>
                      </a:r>
                      <a:endParaRPr kumimoji="0" lang="en-US" altLang="en-US" sz="1400" b="1" i="0" u="none" strike="noStrike" cap="none" normalizeH="0" baseline="0" dirty="0" smtClean="0">
                        <a:ln>
                          <a:noFill/>
                        </a:ln>
                        <a:solidFill>
                          <a:srgbClr val="FFFFFF"/>
                        </a:solidFill>
                        <a:effectLst/>
                        <a:latin typeface="Verdana" pitchFamily="34" charset="0"/>
                        <a:ea typeface="ＭＳ Ｐゴシック" pitchFamily="34" charset="-128"/>
                      </a:endParaRPr>
                    </a:p>
                  </a:txBody>
                  <a:tcPr marL="57005" marR="5700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455613" rtl="0" eaLnBrk="0" fontAlgn="base" latinLnBrk="0" hangingPunct="0">
                        <a:lnSpc>
                          <a:spcPts val="1500"/>
                        </a:lnSpc>
                        <a:spcBef>
                          <a:spcPct val="0"/>
                        </a:spcBef>
                        <a:spcAft>
                          <a:spcPct val="0"/>
                        </a:spcAft>
                        <a:buClrTx/>
                        <a:buSzPct val="100000"/>
                        <a:buFontTx/>
                        <a:buNone/>
                        <a:tabLst/>
                      </a:pPr>
                      <a:endParaRPr kumimoji="0" lang="en-US" altLang="en-US" sz="1400" b="0" i="0" u="none" strike="noStrike" cap="none" normalizeH="0" baseline="0" dirty="0" smtClean="0">
                        <a:ln>
                          <a:noFill/>
                        </a:ln>
                        <a:solidFill>
                          <a:srgbClr val="000000"/>
                        </a:solidFill>
                        <a:effectLst/>
                        <a:latin typeface="Verdana" pitchFamily="34" charset="0"/>
                        <a:ea typeface="ＭＳ Ｐゴシック" pitchFamily="34" charset="-128"/>
                      </a:endParaRPr>
                    </a:p>
                    <a:p>
                      <a:pPr marL="0" marR="0" lvl="0" indent="0" algn="l" defTabSz="455613" rtl="0" eaLnBrk="0" fontAlgn="base" latinLnBrk="0" hangingPunct="0">
                        <a:lnSpc>
                          <a:spcPts val="1500"/>
                        </a:lnSpc>
                        <a:spcBef>
                          <a:spcPct val="0"/>
                        </a:spcBef>
                        <a:spcAft>
                          <a:spcPct val="0"/>
                        </a:spcAft>
                        <a:buClrTx/>
                        <a:buSzPct val="100000"/>
                        <a:buFontTx/>
                        <a:buNone/>
                        <a:tabLst/>
                      </a:pPr>
                      <a:r>
                        <a:rPr kumimoji="0" lang="en-US" altLang="en-US" sz="1400" b="0" i="0" u="none" strike="noStrike" cap="none" normalizeH="0" baseline="0" dirty="0" smtClean="0">
                          <a:ln>
                            <a:noFill/>
                          </a:ln>
                          <a:solidFill>
                            <a:srgbClr val="000000"/>
                          </a:solidFill>
                          <a:effectLst/>
                          <a:latin typeface="Verdana" pitchFamily="34" charset="0"/>
                          <a:ea typeface="ＭＳ Ｐゴシック" pitchFamily="34" charset="-128"/>
                        </a:rPr>
                        <a:t>ДБН В.2.4-4: 2010 «</a:t>
                      </a:r>
                      <a:r>
                        <a:rPr kumimoji="0" lang="en-US" altLang="en-US" sz="1400" b="0" i="0" u="none" strike="noStrike" cap="none" normalizeH="0" baseline="0" dirty="0" err="1" smtClean="0">
                          <a:ln>
                            <a:noFill/>
                          </a:ln>
                          <a:solidFill>
                            <a:srgbClr val="000000"/>
                          </a:solidFill>
                          <a:effectLst/>
                          <a:latin typeface="Verdana" pitchFamily="34" charset="0"/>
                          <a:ea typeface="ＭＳ Ｐゴシック" pitchFamily="34" charset="-128"/>
                        </a:rPr>
                        <a:t>Полігони</a:t>
                      </a:r>
                      <a:r>
                        <a:rPr kumimoji="0" lang="en-US" altLang="en-US" sz="1400" b="0" i="0" u="none" strike="noStrike" cap="none" normalizeH="0" baseline="0" dirty="0" smtClean="0">
                          <a:ln>
                            <a:noFill/>
                          </a:ln>
                          <a:solidFill>
                            <a:srgbClr val="000000"/>
                          </a:solidFill>
                          <a:effectLst/>
                          <a:latin typeface="Verdana" pitchFamily="34" charset="0"/>
                          <a:ea typeface="ＭＳ Ｐゴシック" pitchFamily="34" charset="-128"/>
                        </a:rPr>
                        <a:t> </a:t>
                      </a:r>
                      <a:r>
                        <a:rPr kumimoji="0" lang="en-US" altLang="en-US" sz="1400" b="0" i="0" u="none" strike="noStrike" cap="none" normalizeH="0" baseline="0" dirty="0" err="1" smtClean="0">
                          <a:ln>
                            <a:noFill/>
                          </a:ln>
                          <a:solidFill>
                            <a:srgbClr val="000000"/>
                          </a:solidFill>
                          <a:effectLst/>
                          <a:latin typeface="Verdana" pitchFamily="34" charset="0"/>
                          <a:ea typeface="ＭＳ Ｐゴシック" pitchFamily="34" charset="-128"/>
                        </a:rPr>
                        <a:t>для</a:t>
                      </a:r>
                      <a:r>
                        <a:rPr kumimoji="0" lang="en-US" altLang="en-US" sz="1400" b="0" i="0" u="none" strike="noStrike" cap="none" normalizeH="0" baseline="0" dirty="0" smtClean="0">
                          <a:ln>
                            <a:noFill/>
                          </a:ln>
                          <a:solidFill>
                            <a:srgbClr val="000000"/>
                          </a:solidFill>
                          <a:effectLst/>
                          <a:latin typeface="Verdana" pitchFamily="34" charset="0"/>
                          <a:ea typeface="ＭＳ Ｐゴシック" pitchFamily="34" charset="-128"/>
                        </a:rPr>
                        <a:t> </a:t>
                      </a:r>
                      <a:r>
                        <a:rPr kumimoji="0" lang="en-US" altLang="en-US" sz="1400" b="0" i="0" u="none" strike="noStrike" cap="none" normalizeH="0" baseline="0" dirty="0" err="1" smtClean="0">
                          <a:ln>
                            <a:noFill/>
                          </a:ln>
                          <a:solidFill>
                            <a:srgbClr val="000000"/>
                          </a:solidFill>
                          <a:effectLst/>
                          <a:latin typeface="Verdana" pitchFamily="34" charset="0"/>
                          <a:ea typeface="ＭＳ Ｐゴシック" pitchFamily="34" charset="-128"/>
                        </a:rPr>
                        <a:t>захоронення</a:t>
                      </a:r>
                      <a:r>
                        <a:rPr kumimoji="0" lang="en-US" altLang="en-US" sz="1400" b="0" i="0" u="none" strike="noStrike" cap="none" normalizeH="0" baseline="0" dirty="0" smtClean="0">
                          <a:ln>
                            <a:noFill/>
                          </a:ln>
                          <a:solidFill>
                            <a:srgbClr val="000000"/>
                          </a:solidFill>
                          <a:effectLst/>
                          <a:latin typeface="Verdana" pitchFamily="34" charset="0"/>
                          <a:ea typeface="ＭＳ Ｐゴシック" pitchFamily="34" charset="-128"/>
                        </a:rPr>
                        <a:t> </a:t>
                      </a:r>
                      <a:r>
                        <a:rPr kumimoji="0" lang="en-US" altLang="en-US" sz="1400" b="0" i="0" u="none" strike="noStrike" cap="none" normalizeH="0" baseline="0" dirty="0" err="1" smtClean="0">
                          <a:ln>
                            <a:noFill/>
                          </a:ln>
                          <a:solidFill>
                            <a:srgbClr val="000000"/>
                          </a:solidFill>
                          <a:effectLst/>
                          <a:latin typeface="Verdana" pitchFamily="34" charset="0"/>
                          <a:ea typeface="ＭＳ Ｐゴシック" pitchFamily="34" charset="-128"/>
                        </a:rPr>
                        <a:t>токсичних</a:t>
                      </a:r>
                      <a:r>
                        <a:rPr kumimoji="0" lang="en-US" altLang="en-US" sz="1400" b="0" i="0" u="none" strike="noStrike" cap="none" normalizeH="0" baseline="0" dirty="0" smtClean="0">
                          <a:ln>
                            <a:noFill/>
                          </a:ln>
                          <a:solidFill>
                            <a:srgbClr val="000000"/>
                          </a:solidFill>
                          <a:effectLst/>
                          <a:latin typeface="Verdana" pitchFamily="34" charset="0"/>
                          <a:ea typeface="ＭＳ Ｐゴシック" pitchFamily="34" charset="-128"/>
                        </a:rPr>
                        <a:t> </a:t>
                      </a:r>
                      <a:r>
                        <a:rPr kumimoji="0" lang="en-US" altLang="en-US" sz="1400" b="0" i="0" u="none" strike="noStrike" cap="none" normalizeH="0" baseline="0" dirty="0" err="1" smtClean="0">
                          <a:ln>
                            <a:noFill/>
                          </a:ln>
                          <a:solidFill>
                            <a:srgbClr val="000000"/>
                          </a:solidFill>
                          <a:effectLst/>
                          <a:latin typeface="Verdana" pitchFamily="34" charset="0"/>
                          <a:ea typeface="ＭＳ Ｐゴシック" pitchFamily="34" charset="-128"/>
                        </a:rPr>
                        <a:t>відходів</a:t>
                      </a:r>
                      <a:r>
                        <a:rPr kumimoji="0" lang="en-US" altLang="en-US" sz="1400" b="0" i="0" u="none" strike="noStrike" cap="none" normalizeH="0" baseline="0" dirty="0" smtClean="0">
                          <a:ln>
                            <a:noFill/>
                          </a:ln>
                          <a:solidFill>
                            <a:srgbClr val="000000"/>
                          </a:solidFill>
                          <a:effectLst/>
                          <a:latin typeface="Verdana" pitchFamily="34" charset="0"/>
                          <a:ea typeface="ＭＳ Ｐゴシック" pitchFamily="34" charset="-128"/>
                        </a:rPr>
                        <a:t>»</a:t>
                      </a:r>
                    </a:p>
                    <a:p>
                      <a:pPr marL="0" marR="0" lvl="0" indent="0" algn="l" defTabSz="455613" rtl="0" eaLnBrk="0" fontAlgn="base" latinLnBrk="0" hangingPunct="0">
                        <a:lnSpc>
                          <a:spcPts val="1500"/>
                        </a:lnSpc>
                        <a:spcBef>
                          <a:spcPct val="0"/>
                        </a:spcBef>
                        <a:spcAft>
                          <a:spcPct val="0"/>
                        </a:spcAft>
                        <a:buClrTx/>
                        <a:buSzPct val="100000"/>
                        <a:buFontTx/>
                        <a:buNone/>
                        <a:tabLst/>
                      </a:pPr>
                      <a:r>
                        <a:rPr kumimoji="0" lang="en-US" altLang="en-US" sz="1400" b="0" i="0" u="none" strike="noStrike" cap="none" normalizeH="0" baseline="0" dirty="0" smtClean="0">
                          <a:ln>
                            <a:noFill/>
                          </a:ln>
                          <a:solidFill>
                            <a:srgbClr val="000000"/>
                          </a:solidFill>
                          <a:effectLst/>
                          <a:latin typeface="Verdana" pitchFamily="34" charset="0"/>
                          <a:ea typeface="ＭＳ Ｐゴシック" pitchFamily="34" charset="-128"/>
                        </a:rPr>
                        <a:t>ДБН В.2.4-2: 2005 «</a:t>
                      </a:r>
                      <a:r>
                        <a:rPr kumimoji="0" lang="en-US" altLang="en-US" sz="1400" b="0" i="0" u="none" strike="noStrike" cap="none" normalizeH="0" baseline="0" dirty="0" err="1" smtClean="0">
                          <a:ln>
                            <a:noFill/>
                          </a:ln>
                          <a:solidFill>
                            <a:srgbClr val="000000"/>
                          </a:solidFill>
                          <a:effectLst/>
                          <a:latin typeface="Verdana" pitchFamily="34" charset="0"/>
                          <a:ea typeface="ＭＳ Ｐゴシック" pitchFamily="34" charset="-128"/>
                        </a:rPr>
                        <a:t>Проектування</a:t>
                      </a:r>
                      <a:r>
                        <a:rPr kumimoji="0" lang="en-US" altLang="en-US" sz="1400" b="0" i="0" u="none" strike="noStrike" cap="none" normalizeH="0" baseline="0" dirty="0" smtClean="0">
                          <a:ln>
                            <a:noFill/>
                          </a:ln>
                          <a:solidFill>
                            <a:srgbClr val="000000"/>
                          </a:solidFill>
                          <a:effectLst/>
                          <a:latin typeface="Verdana" pitchFamily="34" charset="0"/>
                          <a:ea typeface="ＭＳ Ｐゴシック" pitchFamily="34" charset="-128"/>
                        </a:rPr>
                        <a:t>. </a:t>
                      </a:r>
                      <a:r>
                        <a:rPr kumimoji="0" lang="en-US" altLang="en-US" sz="1400" b="0" i="0" u="none" strike="noStrike" cap="none" normalizeH="0" baseline="0" dirty="0" err="1" smtClean="0">
                          <a:ln>
                            <a:noFill/>
                          </a:ln>
                          <a:solidFill>
                            <a:srgbClr val="000000"/>
                          </a:solidFill>
                          <a:effectLst/>
                          <a:latin typeface="Verdana" pitchFamily="34" charset="0"/>
                          <a:ea typeface="ＭＳ Ｐゴシック" pitchFamily="34" charset="-128"/>
                        </a:rPr>
                        <a:t>Полігони</a:t>
                      </a:r>
                      <a:r>
                        <a:rPr kumimoji="0" lang="en-US" altLang="en-US" sz="1400" b="0" i="0" u="none" strike="noStrike" cap="none" normalizeH="0" baseline="0" dirty="0" smtClean="0">
                          <a:ln>
                            <a:noFill/>
                          </a:ln>
                          <a:solidFill>
                            <a:srgbClr val="000000"/>
                          </a:solidFill>
                          <a:effectLst/>
                          <a:latin typeface="Verdana" pitchFamily="34" charset="0"/>
                          <a:ea typeface="ＭＳ Ｐゴシック" pitchFamily="34" charset="-128"/>
                        </a:rPr>
                        <a:t> </a:t>
                      </a:r>
                      <a:r>
                        <a:rPr kumimoji="0" lang="en-US" altLang="en-US" sz="1400" b="0" i="0" u="none" strike="noStrike" cap="none" normalizeH="0" baseline="0" dirty="0" err="1" smtClean="0">
                          <a:ln>
                            <a:noFill/>
                          </a:ln>
                          <a:solidFill>
                            <a:srgbClr val="000000"/>
                          </a:solidFill>
                          <a:effectLst/>
                          <a:latin typeface="Verdana" pitchFamily="34" charset="0"/>
                          <a:ea typeface="ＭＳ Ｐゴシック" pitchFamily="34" charset="-128"/>
                        </a:rPr>
                        <a:t>твердих</a:t>
                      </a:r>
                      <a:r>
                        <a:rPr kumimoji="0" lang="en-US" altLang="en-US" sz="1400" b="0" i="0" u="none" strike="noStrike" cap="none" normalizeH="0" baseline="0" dirty="0" smtClean="0">
                          <a:ln>
                            <a:noFill/>
                          </a:ln>
                          <a:solidFill>
                            <a:srgbClr val="000000"/>
                          </a:solidFill>
                          <a:effectLst/>
                          <a:latin typeface="Verdana" pitchFamily="34" charset="0"/>
                          <a:ea typeface="ＭＳ Ｐゴシック" pitchFamily="34" charset="-128"/>
                        </a:rPr>
                        <a:t> </a:t>
                      </a:r>
                      <a:r>
                        <a:rPr kumimoji="0" lang="en-US" altLang="en-US" sz="1400" b="0" i="0" u="none" strike="noStrike" cap="none" normalizeH="0" baseline="0" dirty="0" err="1" smtClean="0">
                          <a:ln>
                            <a:noFill/>
                          </a:ln>
                          <a:solidFill>
                            <a:srgbClr val="000000"/>
                          </a:solidFill>
                          <a:effectLst/>
                          <a:latin typeface="Verdana" pitchFamily="34" charset="0"/>
                          <a:ea typeface="ＭＳ Ｐゴシック" pitchFamily="34" charset="-128"/>
                        </a:rPr>
                        <a:t>побутових</a:t>
                      </a:r>
                      <a:r>
                        <a:rPr kumimoji="0" lang="en-US" altLang="en-US" sz="1400" b="0" i="0" u="none" strike="noStrike" cap="none" normalizeH="0" baseline="0" dirty="0" smtClean="0">
                          <a:ln>
                            <a:noFill/>
                          </a:ln>
                          <a:solidFill>
                            <a:srgbClr val="000000"/>
                          </a:solidFill>
                          <a:effectLst/>
                          <a:latin typeface="Verdana" pitchFamily="34" charset="0"/>
                          <a:ea typeface="ＭＳ Ｐゴシック" pitchFamily="34" charset="-128"/>
                        </a:rPr>
                        <a:t> </a:t>
                      </a:r>
                      <a:r>
                        <a:rPr kumimoji="0" lang="en-US" altLang="en-US" sz="1400" b="0" i="0" u="none" strike="noStrike" cap="none" normalizeH="0" baseline="0" dirty="0" err="1" smtClean="0">
                          <a:ln>
                            <a:noFill/>
                          </a:ln>
                          <a:solidFill>
                            <a:srgbClr val="000000"/>
                          </a:solidFill>
                          <a:effectLst/>
                          <a:latin typeface="Verdana" pitchFamily="34" charset="0"/>
                          <a:ea typeface="ＭＳ Ｐゴシック" pitchFamily="34" charset="-128"/>
                        </a:rPr>
                        <a:t>відходів</a:t>
                      </a:r>
                      <a:r>
                        <a:rPr kumimoji="0" lang="en-US" altLang="en-US" sz="1400" b="0" i="0" u="none" strike="noStrike" cap="none" normalizeH="0" baseline="0" dirty="0" smtClean="0">
                          <a:ln>
                            <a:noFill/>
                          </a:ln>
                          <a:solidFill>
                            <a:srgbClr val="000000"/>
                          </a:solidFill>
                          <a:effectLst/>
                          <a:latin typeface="Verdana" pitchFamily="34" charset="0"/>
                          <a:ea typeface="ＭＳ Ｐゴシック" pitchFamily="34" charset="-128"/>
                        </a:rPr>
                        <a:t>. </a:t>
                      </a:r>
                      <a:r>
                        <a:rPr kumimoji="0" lang="en-US" altLang="en-US" sz="1400" b="0" i="0" u="none" strike="noStrike" cap="none" normalizeH="0" baseline="0" dirty="0" err="1" smtClean="0">
                          <a:ln>
                            <a:noFill/>
                          </a:ln>
                          <a:solidFill>
                            <a:srgbClr val="000000"/>
                          </a:solidFill>
                          <a:effectLst/>
                          <a:latin typeface="Verdana" pitchFamily="34" charset="0"/>
                          <a:ea typeface="ＭＳ Ｐゴシック" pitchFamily="34" charset="-128"/>
                        </a:rPr>
                        <a:t>Основні</a:t>
                      </a:r>
                      <a:r>
                        <a:rPr kumimoji="0" lang="en-US" altLang="en-US" sz="1400" b="0" i="0" u="none" strike="noStrike" cap="none" normalizeH="0" baseline="0" dirty="0" smtClean="0">
                          <a:ln>
                            <a:noFill/>
                          </a:ln>
                          <a:solidFill>
                            <a:srgbClr val="000000"/>
                          </a:solidFill>
                          <a:effectLst/>
                          <a:latin typeface="Verdana" pitchFamily="34" charset="0"/>
                          <a:ea typeface="ＭＳ Ｐゴシック" pitchFamily="34" charset="-128"/>
                        </a:rPr>
                        <a:t> </a:t>
                      </a:r>
                      <a:r>
                        <a:rPr kumimoji="0" lang="en-US" altLang="en-US" sz="1400" b="0" i="0" u="none" strike="noStrike" cap="none" normalizeH="0" baseline="0" dirty="0" err="1" smtClean="0">
                          <a:ln>
                            <a:noFill/>
                          </a:ln>
                          <a:solidFill>
                            <a:srgbClr val="000000"/>
                          </a:solidFill>
                          <a:effectLst/>
                          <a:latin typeface="Verdana" pitchFamily="34" charset="0"/>
                          <a:ea typeface="ＭＳ Ｐゴシック" pitchFamily="34" charset="-128"/>
                        </a:rPr>
                        <a:t>положення</a:t>
                      </a:r>
                      <a:r>
                        <a:rPr kumimoji="0" lang="en-US" altLang="en-US" sz="1400" b="0" i="0" u="none" strike="noStrike" cap="none" normalizeH="0" baseline="0" dirty="0" smtClean="0">
                          <a:ln>
                            <a:noFill/>
                          </a:ln>
                          <a:solidFill>
                            <a:srgbClr val="000000"/>
                          </a:solidFill>
                          <a:effectLst/>
                          <a:latin typeface="Verdana" pitchFamily="34" charset="0"/>
                          <a:ea typeface="ＭＳ Ｐゴシック" pitchFamily="34" charset="-128"/>
                        </a:rPr>
                        <a:t> </a:t>
                      </a:r>
                      <a:r>
                        <a:rPr kumimoji="0" lang="en-US" altLang="en-US" sz="1400" b="0" i="0" u="none" strike="noStrike" cap="none" normalizeH="0" baseline="0" dirty="0" err="1" smtClean="0">
                          <a:ln>
                            <a:noFill/>
                          </a:ln>
                          <a:solidFill>
                            <a:srgbClr val="000000"/>
                          </a:solidFill>
                          <a:effectLst/>
                          <a:latin typeface="Verdana" pitchFamily="34" charset="0"/>
                          <a:ea typeface="ＭＳ Ｐゴシック" pitchFamily="34" charset="-128"/>
                        </a:rPr>
                        <a:t>проектування</a:t>
                      </a:r>
                      <a:r>
                        <a:rPr kumimoji="0" lang="en-US" altLang="en-US" sz="1400" b="0" i="0" u="none" strike="noStrike" cap="none" normalizeH="0" baseline="0" dirty="0" smtClean="0">
                          <a:ln>
                            <a:noFill/>
                          </a:ln>
                          <a:solidFill>
                            <a:srgbClr val="000000"/>
                          </a:solidFill>
                          <a:effectLst/>
                          <a:latin typeface="Verdana" pitchFamily="34" charset="0"/>
                          <a:ea typeface="ＭＳ Ｐゴシック" pitchFamily="34" charset="-128"/>
                        </a:rPr>
                        <a:t>»</a:t>
                      </a:r>
                    </a:p>
                  </a:txBody>
                  <a:tcPr marL="57005" marR="5700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Grp="1" noChangeArrowheads="1"/>
          </p:cNvSpPr>
          <p:nvPr>
            <p:ph type="ctrTitle"/>
          </p:nvPr>
        </p:nvSpPr>
        <p:spPr bwMode="auto">
          <a:xfrm>
            <a:off x="344181" y="44624"/>
            <a:ext cx="9337347" cy="1415772"/>
          </a:xfrm>
          <a:prstGeom prst="rect">
            <a:avLst/>
          </a:prstGeom>
          <a:noFill/>
          <a:ln w="9525">
            <a:noFill/>
            <a:miter lim="800000"/>
            <a:headEnd/>
            <a:tailEnd/>
          </a:ln>
        </p:spPr>
        <p:txBody>
          <a:bodyPr wrap="square" lIns="0" tIns="0" rIns="0" bIns="0">
            <a:spAutoFit/>
          </a:bodyPr>
          <a:lstStyle/>
          <a:p>
            <a:pPr algn="l">
              <a:buSzPct val="100000"/>
            </a:pPr>
            <a:r>
              <a:rPr lang="uk-UA" altLang="en-US" sz="2400" b="1" dirty="0" smtClean="0">
                <a:solidFill>
                  <a:srgbClr val="009DE0"/>
                </a:solidFill>
                <a:latin typeface="Verdana" pitchFamily="34" charset="0"/>
                <a:ea typeface="ＭＳ Ｐゴシック" pitchFamily="34" charset="-128"/>
              </a:rPr>
              <a:t>3. ЕКОНОМІЧНИЙ ПОТЕНЦІАЛ СФЕРИ </a:t>
            </a:r>
            <a:r>
              <a:rPr lang="uk-UA" altLang="en-US" sz="2400" b="1" cap="none" dirty="0" smtClean="0">
                <a:solidFill>
                  <a:srgbClr val="009DE0"/>
                </a:solidFill>
                <a:latin typeface="Verdana" pitchFamily="34" charset="0"/>
                <a:ea typeface="ＭＳ Ｐゴシック" pitchFamily="34" charset="-128"/>
              </a:rPr>
              <a:t>ПОВОДЖЕННЯ З ВІДХОДАМИ</a:t>
            </a:r>
            <a:br>
              <a:rPr lang="uk-UA" altLang="en-US" sz="2400" b="1" cap="none" dirty="0" smtClean="0">
                <a:solidFill>
                  <a:srgbClr val="009DE0"/>
                </a:solidFill>
                <a:latin typeface="Verdana" pitchFamily="34" charset="0"/>
                <a:ea typeface="ＭＳ Ｐゴシック" pitchFamily="34" charset="-128"/>
              </a:rPr>
            </a:br>
            <a:r>
              <a:rPr lang="en-US" altLang="en-US" sz="2400" cap="none" dirty="0" smtClean="0">
                <a:solidFill>
                  <a:srgbClr val="009DE0"/>
                </a:solidFill>
                <a:latin typeface="Verdana" pitchFamily="34" charset="0"/>
                <a:ea typeface="ＭＳ Ｐゴシック" pitchFamily="34" charset="-128"/>
              </a:rPr>
              <a:t/>
            </a:r>
            <a:br>
              <a:rPr lang="en-US" altLang="en-US" sz="2400" cap="none" dirty="0" smtClean="0">
                <a:solidFill>
                  <a:srgbClr val="009DE0"/>
                </a:solidFill>
                <a:latin typeface="Verdana" pitchFamily="34" charset="0"/>
                <a:ea typeface="ＭＳ Ｐゴシック" pitchFamily="34" charset="-128"/>
              </a:rPr>
            </a:br>
            <a:r>
              <a:rPr lang="uk-UA" altLang="en-US" sz="2000" b="1" dirty="0" smtClean="0">
                <a:solidFill>
                  <a:srgbClr val="009DE0"/>
                </a:solidFill>
                <a:latin typeface="Verdana" pitchFamily="34" charset="0"/>
                <a:ea typeface="ＭＳ Ｐゴシック" pitchFamily="34" charset="-128"/>
              </a:rPr>
              <a:t>МОРФОЛОГІЧНИЙ СКЛАД ТПВ</a:t>
            </a:r>
            <a:endParaRPr lang="en-US" altLang="en-US" sz="2000" b="1" dirty="0">
              <a:solidFill>
                <a:srgbClr val="000000"/>
              </a:solidFill>
            </a:endParaRPr>
          </a:p>
        </p:txBody>
      </p:sp>
      <p:sp>
        <p:nvSpPr>
          <p:cNvPr id="5" name="Подзаголовок 2"/>
          <p:cNvSpPr>
            <a:spLocks noGrp="1"/>
          </p:cNvSpPr>
          <p:nvPr>
            <p:ph type="subTitle" idx="1"/>
          </p:nvPr>
        </p:nvSpPr>
        <p:spPr>
          <a:xfrm>
            <a:off x="583600" y="1196752"/>
            <a:ext cx="8678944" cy="5184576"/>
          </a:xfrm>
        </p:spPr>
        <p:txBody>
          <a:bodyPr>
            <a:normAutofit/>
          </a:bodyPr>
          <a:lstStyle/>
          <a:p>
            <a:pPr algn="just">
              <a:buFont typeface="Arial" pitchFamily="34" charset="0"/>
              <a:buChar char="•"/>
            </a:pPr>
            <a:endParaRPr lang="uk-UA" altLang="en-US" sz="1800" dirty="0" smtClean="0">
              <a:solidFill>
                <a:schemeClr val="tx1"/>
              </a:solidFill>
              <a:latin typeface="Verdana" pitchFamily="34" charset="0"/>
              <a:ea typeface="ＭＳ Ｐゴシック" pitchFamily="34" charset="-128"/>
            </a:endParaRPr>
          </a:p>
          <a:p>
            <a:pPr algn="just">
              <a:buFont typeface="Arial" pitchFamily="34" charset="0"/>
              <a:buChar char="•"/>
            </a:pPr>
            <a:endParaRPr lang="ru-RU" sz="1800" dirty="0" smtClean="0"/>
          </a:p>
          <a:p>
            <a:pPr algn="just"/>
            <a:endParaRPr lang="uk-UA" altLang="en-US" sz="1800" dirty="0" smtClean="0">
              <a:solidFill>
                <a:srgbClr val="000000"/>
              </a:solidFill>
              <a:latin typeface="Verdana" pitchFamily="34" charset="0"/>
              <a:ea typeface="ＭＳ Ｐゴシック" pitchFamily="34" charset="-128"/>
            </a:endParaRPr>
          </a:p>
        </p:txBody>
      </p:sp>
      <p:sp>
        <p:nvSpPr>
          <p:cNvPr id="4" name="Content Placeholder 2"/>
          <p:cNvSpPr txBox="1">
            <a:spLocks/>
          </p:cNvSpPr>
          <p:nvPr/>
        </p:nvSpPr>
        <p:spPr>
          <a:xfrm>
            <a:off x="637352" y="1846388"/>
            <a:ext cx="8776449" cy="4822973"/>
          </a:xfrm>
          <a:prstGeom prst="rect">
            <a:avLst/>
          </a:prstGeom>
        </p:spPr>
        <p:txBody>
          <a:bodyPr vert="horz" lIns="91440" tIns="45720" rIns="91440" bIns="45720" rtlCol="0">
            <a:normAutofit/>
          </a:bodyPr>
          <a:lstStyle/>
          <a:p>
            <a:pPr fontAlgn="base"/>
            <a:r>
              <a:rPr lang="ru-RU" sz="2400" dirty="0" smtClean="0"/>
              <a:t> </a:t>
            </a:r>
            <a:r>
              <a:rPr lang="ru-RU" sz="2000" dirty="0" smtClean="0"/>
              <a:t/>
            </a:r>
            <a:br>
              <a:rPr lang="ru-RU" sz="2000" dirty="0" smtClean="0"/>
            </a:br>
            <a:endParaRPr kumimoji="0" lang="uk-UA" altLang="en-US" sz="2500" b="0" i="0" u="none" strike="noStrike" kern="1200" cap="none" spc="0" normalizeH="0" baseline="0" noProof="0" dirty="0" smtClean="0">
              <a:ln>
                <a:noFill/>
              </a:ln>
              <a:solidFill>
                <a:srgbClr val="000000"/>
              </a:solidFill>
              <a:effectLst/>
              <a:uLnTx/>
              <a:uFillTx/>
              <a:latin typeface="Verdana" pitchFamily="34" charset="0"/>
              <a:ea typeface="ＭＳ Ｐゴシック" pitchFamily="34" charset="-128"/>
              <a:cs typeface="+mn-cs"/>
            </a:endParaRPr>
          </a:p>
        </p:txBody>
      </p:sp>
      <p:sp>
        <p:nvSpPr>
          <p:cNvPr id="7" name="Content Placeholder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C1903E0-9D19-47CC-A590-B542BE7D4F40}"/>
              </a:ext>
            </a:extLst>
          </p:cNvPr>
          <p:cNvSpPr txBox="1">
            <a:spLocks/>
          </p:cNvSpPr>
          <p:nvPr/>
        </p:nvSpPr>
        <p:spPr>
          <a:xfrm>
            <a:off x="164616" y="1484784"/>
            <a:ext cx="4608819" cy="5184576"/>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uk-UA" b="0" i="0" u="none" strike="noStrike" kern="1200" cap="none" spc="0" normalizeH="0" baseline="0" noProof="0" dirty="0" smtClean="0">
                <a:ln>
                  <a:noFill/>
                </a:ln>
                <a:effectLst/>
                <a:uLnTx/>
                <a:uFillTx/>
                <a:latin typeface="+mn-lt"/>
                <a:ea typeface="+mn-ea"/>
                <a:cs typeface="+mn-cs"/>
              </a:rPr>
              <a:t> </a:t>
            </a:r>
            <a:r>
              <a:rPr kumimoji="0" lang="uk-UA" sz="1600" b="0" i="0" u="none" strike="noStrike" kern="1200" cap="none" spc="0" normalizeH="0" baseline="0" noProof="0" dirty="0" smtClean="0">
                <a:ln>
                  <a:noFill/>
                </a:ln>
                <a:effectLst/>
                <a:uLnTx/>
                <a:uFillTx/>
                <a:latin typeface="Verdana" pitchFamily="34" charset="0"/>
                <a:ea typeface="Verdana" pitchFamily="34" charset="0"/>
                <a:cs typeface="Verdana" pitchFamily="34" charset="0"/>
              </a:rPr>
              <a:t>Відсутність офіційних даних щодо складу ТПВ в Україні та розосередженість наявних даних в численних джерелах та звітах, часто суперечливого характеру.</a:t>
            </a:r>
          </a:p>
          <a:p>
            <a:pPr marL="0" marR="0" lvl="0" indent="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uk-UA" sz="1600" b="0" i="0" u="none" strike="noStrike" kern="1200" cap="none" spc="0" normalizeH="0" baseline="0" noProof="0" dirty="0" smtClean="0">
                <a:ln>
                  <a:noFill/>
                </a:ln>
                <a:effectLst/>
                <a:uLnTx/>
                <a:uFillTx/>
                <a:latin typeface="Verdana" pitchFamily="34" charset="0"/>
                <a:ea typeface="Verdana" pitchFamily="34" charset="0"/>
                <a:cs typeface="Verdana" pitchFamily="34" charset="0"/>
              </a:rPr>
              <a:t> Відповідно до різних досліджень та джерел інформації, частка «сухих» </a:t>
            </a:r>
            <a:r>
              <a:rPr kumimoji="0" lang="uk-UA" sz="1600" b="0" i="0" u="none" strike="noStrike" kern="1200" cap="none" spc="0" normalizeH="0" baseline="0" noProof="0" dirty="0" err="1" smtClean="0">
                <a:ln>
                  <a:noFill/>
                </a:ln>
                <a:effectLst/>
                <a:uLnTx/>
                <a:uFillTx/>
                <a:latin typeface="Verdana" pitchFamily="34" charset="0"/>
                <a:ea typeface="Verdana" pitchFamily="34" charset="0"/>
                <a:cs typeface="Verdana" pitchFamily="34" charset="0"/>
              </a:rPr>
              <a:t>ресурсоцінних</a:t>
            </a:r>
            <a:r>
              <a:rPr kumimoji="0" lang="uk-UA" sz="1600" b="0" i="0" u="none" strike="noStrike" kern="1200" cap="none" spc="0" normalizeH="0" baseline="0" noProof="0" dirty="0" smtClean="0">
                <a:ln>
                  <a:noFill/>
                </a:ln>
                <a:effectLst/>
                <a:uLnTx/>
                <a:uFillTx/>
                <a:latin typeface="Verdana" pitchFamily="34" charset="0"/>
                <a:ea typeface="Verdana" pitchFamily="34" charset="0"/>
                <a:cs typeface="Verdana" pitchFamily="34" charset="0"/>
              </a:rPr>
              <a:t> компонентів коливається від </a:t>
            </a:r>
            <a:r>
              <a:rPr lang="uk-UA" sz="1600" b="1" dirty="0" smtClean="0">
                <a:latin typeface="Verdana" pitchFamily="34" charset="0"/>
                <a:ea typeface="Verdana" pitchFamily="34" charset="0"/>
                <a:cs typeface="Verdana" pitchFamily="34" charset="0"/>
              </a:rPr>
              <a:t>30</a:t>
            </a:r>
            <a:r>
              <a:rPr kumimoji="0" lang="uk-UA" sz="1600" b="1" i="0" u="none" strike="noStrike" kern="1200" cap="none" spc="0" normalizeH="0" baseline="0" noProof="0" dirty="0" smtClean="0">
                <a:ln>
                  <a:noFill/>
                </a:ln>
                <a:effectLst/>
                <a:uLnTx/>
                <a:uFillTx/>
                <a:latin typeface="Verdana" pitchFamily="34" charset="0"/>
                <a:ea typeface="Verdana" pitchFamily="34" charset="0"/>
                <a:cs typeface="Verdana" pitchFamily="34" charset="0"/>
              </a:rPr>
              <a:t> до 45%</a:t>
            </a:r>
          </a:p>
          <a:p>
            <a:pPr marL="0" marR="0" lvl="0" indent="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uk-UA" sz="1600" b="0" i="0" u="none" strike="noStrike" kern="1200" cap="none" spc="0" normalizeH="0" baseline="0" noProof="0" dirty="0" smtClean="0">
                <a:ln>
                  <a:noFill/>
                </a:ln>
                <a:effectLst/>
                <a:uLnTx/>
                <a:uFillTx/>
                <a:latin typeface="Verdana" pitchFamily="34" charset="0"/>
                <a:ea typeface="Verdana" pitchFamily="34" charset="0"/>
                <a:cs typeface="Verdana" pitchFamily="34" charset="0"/>
              </a:rPr>
              <a:t> За даними Міністерства регіонального розвитку, будівництва та житлово-комунального господарства України (</a:t>
            </a:r>
            <a:r>
              <a:rPr kumimoji="0" lang="uk-UA" sz="1600" b="1" i="0" u="none" strike="noStrike" kern="1200" cap="none" spc="0" normalizeH="0" baseline="0" noProof="0" dirty="0" smtClean="0">
                <a:ln>
                  <a:noFill/>
                </a:ln>
                <a:effectLst/>
                <a:uLnTx/>
                <a:uFillTx/>
                <a:latin typeface="Verdana" pitchFamily="34" charset="0"/>
                <a:ea typeface="Verdana" pitchFamily="34" charset="0"/>
                <a:cs typeface="Verdana" pitchFamily="34" charset="0"/>
              </a:rPr>
              <a:t>2015 р.</a:t>
            </a:r>
            <a:r>
              <a:rPr kumimoji="0" lang="uk-UA" sz="1600" b="0" i="0" u="none" strike="noStrike" kern="1200" cap="none" spc="0" normalizeH="0" baseline="0" noProof="0" dirty="0" smtClean="0">
                <a:ln>
                  <a:noFill/>
                </a:ln>
                <a:effectLst/>
                <a:uLnTx/>
                <a:uFillTx/>
                <a:latin typeface="Verdana" pitchFamily="34" charset="0"/>
                <a:ea typeface="Verdana" pitchFamily="34" charset="0"/>
                <a:cs typeface="Verdana" pitchFamily="34" charset="0"/>
              </a:rPr>
              <a:t>), склад «сухих» </a:t>
            </a:r>
            <a:r>
              <a:rPr kumimoji="0" lang="uk-UA" sz="1600" b="0" i="0" u="none" strike="noStrike" kern="1200" cap="none" spc="0" normalizeH="0" baseline="0" noProof="0" dirty="0" err="1" smtClean="0">
                <a:ln>
                  <a:noFill/>
                </a:ln>
                <a:effectLst/>
                <a:uLnTx/>
                <a:uFillTx/>
                <a:latin typeface="Verdana" pitchFamily="34" charset="0"/>
                <a:ea typeface="Verdana" pitchFamily="34" charset="0"/>
                <a:cs typeface="Verdana" pitchFamily="34" charset="0"/>
              </a:rPr>
              <a:t>ресурсоцінних</a:t>
            </a:r>
            <a:r>
              <a:rPr kumimoji="0" lang="uk-UA" sz="1600" b="0" i="0" u="none" strike="noStrike" kern="1200" cap="none" spc="0" normalizeH="0" baseline="0" noProof="0" dirty="0" smtClean="0">
                <a:ln>
                  <a:noFill/>
                </a:ln>
                <a:effectLst/>
                <a:uLnTx/>
                <a:uFillTx/>
                <a:latin typeface="Verdana" pitchFamily="34" charset="0"/>
                <a:ea typeface="Verdana" pitchFamily="34" charset="0"/>
                <a:cs typeface="Verdana" pitchFamily="34" charset="0"/>
              </a:rPr>
              <a:t> компонентів був наступним:</a:t>
            </a:r>
          </a:p>
          <a:p>
            <a:pPr marL="457200" marR="0" lvl="1" indent="0" algn="just" defTabSz="914400" rtl="0" eaLnBrk="1" fontAlgn="auto" latinLnBrk="0" hangingPunct="1">
              <a:lnSpc>
                <a:spcPct val="100000"/>
              </a:lnSpc>
              <a:spcBef>
                <a:spcPct val="20000"/>
              </a:spcBef>
              <a:spcAft>
                <a:spcPts val="0"/>
              </a:spcAft>
              <a:buClrTx/>
              <a:buSzTx/>
              <a:tabLst/>
              <a:defRPr/>
            </a:pPr>
            <a:r>
              <a:rPr kumimoji="0" lang="uk-UA" sz="1600" b="0" i="0" u="none" strike="noStrike" kern="1200" cap="none" spc="0" normalizeH="0" baseline="0" noProof="0" dirty="0" smtClean="0">
                <a:ln>
                  <a:noFill/>
                </a:ln>
                <a:effectLst/>
                <a:uLnTx/>
                <a:uFillTx/>
                <a:latin typeface="Verdana" pitchFamily="34" charset="0"/>
                <a:ea typeface="Verdana" pitchFamily="34" charset="0"/>
                <a:cs typeface="Verdana" pitchFamily="34" charset="0"/>
              </a:rPr>
              <a:t>- Папір та картон (17%),</a:t>
            </a:r>
          </a:p>
          <a:p>
            <a:pPr marL="457200" marR="0" lvl="1" indent="0" algn="just" defTabSz="914400" rtl="0" eaLnBrk="1" fontAlgn="auto" latinLnBrk="0" hangingPunct="1">
              <a:lnSpc>
                <a:spcPct val="100000"/>
              </a:lnSpc>
              <a:spcBef>
                <a:spcPct val="20000"/>
              </a:spcBef>
              <a:spcAft>
                <a:spcPts val="0"/>
              </a:spcAft>
              <a:buClrTx/>
              <a:buSzTx/>
              <a:tabLst/>
              <a:defRPr/>
            </a:pPr>
            <a:r>
              <a:rPr kumimoji="0" lang="uk-UA" sz="1600" b="0" i="0" u="none" strike="noStrike" kern="1200" cap="none" spc="0" normalizeH="0" baseline="0" noProof="0" dirty="0" smtClean="0">
                <a:ln>
                  <a:noFill/>
                </a:ln>
                <a:effectLst/>
                <a:uLnTx/>
                <a:uFillTx/>
                <a:latin typeface="Verdana" pitchFamily="34" charset="0"/>
                <a:ea typeface="Verdana" pitchFamily="34" charset="0"/>
                <a:cs typeface="Verdana" pitchFamily="34" charset="0"/>
              </a:rPr>
              <a:t>- Полімери (11%),</a:t>
            </a:r>
          </a:p>
          <a:p>
            <a:pPr marL="457200" marR="0" lvl="1" indent="0" algn="just" defTabSz="914400" rtl="0" eaLnBrk="1" fontAlgn="auto" latinLnBrk="0" hangingPunct="1">
              <a:lnSpc>
                <a:spcPct val="100000"/>
              </a:lnSpc>
              <a:spcBef>
                <a:spcPct val="20000"/>
              </a:spcBef>
              <a:spcAft>
                <a:spcPts val="0"/>
              </a:spcAft>
              <a:buClrTx/>
              <a:buSzTx/>
              <a:buFontTx/>
              <a:buChar char="-"/>
              <a:tabLst/>
              <a:defRPr/>
            </a:pPr>
            <a:r>
              <a:rPr kumimoji="0" lang="uk-UA" sz="1600" b="0" i="0" u="none" strike="noStrike" kern="1200" cap="none" spc="0" normalizeH="0" baseline="0" noProof="0" dirty="0" smtClean="0">
                <a:ln>
                  <a:noFill/>
                </a:ln>
                <a:effectLst/>
                <a:uLnTx/>
                <a:uFillTx/>
                <a:latin typeface="Verdana" pitchFamily="34" charset="0"/>
                <a:ea typeface="Verdana" pitchFamily="34" charset="0"/>
                <a:cs typeface="Verdana" pitchFamily="34" charset="0"/>
              </a:rPr>
              <a:t>Метали (3%), </a:t>
            </a:r>
          </a:p>
          <a:p>
            <a:pPr marL="457200" marR="0" lvl="1" indent="0" algn="just" defTabSz="914400" rtl="0" eaLnBrk="1" fontAlgn="auto" latinLnBrk="0" hangingPunct="1">
              <a:lnSpc>
                <a:spcPct val="100000"/>
              </a:lnSpc>
              <a:spcBef>
                <a:spcPct val="20000"/>
              </a:spcBef>
              <a:spcAft>
                <a:spcPts val="0"/>
              </a:spcAft>
              <a:buClrTx/>
              <a:buSzTx/>
              <a:buFontTx/>
              <a:buChar char="-"/>
              <a:tabLst/>
              <a:defRPr/>
            </a:pPr>
            <a:r>
              <a:rPr kumimoji="0" lang="uk-UA" sz="1600" b="0" i="0" u="none" strike="noStrike" kern="1200" cap="none" spc="0" normalizeH="0" baseline="0" noProof="0" dirty="0" smtClean="0">
                <a:ln>
                  <a:noFill/>
                </a:ln>
                <a:effectLst/>
                <a:uLnTx/>
                <a:uFillTx/>
                <a:latin typeface="Verdana" pitchFamily="34" charset="0"/>
                <a:ea typeface="Verdana" pitchFamily="34" charset="0"/>
                <a:cs typeface="Verdana" pitchFamily="34" charset="0"/>
              </a:rPr>
              <a:t>Скло</a:t>
            </a:r>
            <a:r>
              <a:rPr kumimoji="0" lang="uk-UA" sz="1600" b="0" i="0" u="none" strike="noStrike" kern="1200" cap="none" spc="0" normalizeH="0" noProof="0" dirty="0" smtClean="0">
                <a:ln>
                  <a:noFill/>
                </a:ln>
                <a:effectLst/>
                <a:uLnTx/>
                <a:uFillTx/>
                <a:latin typeface="Verdana" pitchFamily="34" charset="0"/>
                <a:ea typeface="Verdana" pitchFamily="34" charset="0"/>
                <a:cs typeface="Verdana" pitchFamily="34" charset="0"/>
              </a:rPr>
              <a:t> (6%),</a:t>
            </a:r>
          </a:p>
          <a:p>
            <a:pPr lvl="0" algn="just">
              <a:spcBef>
                <a:spcPct val="20000"/>
              </a:spcBef>
              <a:defRPr/>
            </a:pPr>
            <a:r>
              <a:rPr kumimoji="0" lang="uk-UA" sz="1600" b="0" i="0" u="none" strike="noStrike" kern="1200" cap="none" spc="0" normalizeH="0" baseline="0" noProof="0" dirty="0" smtClean="0">
                <a:ln>
                  <a:noFill/>
                </a:ln>
                <a:effectLst/>
                <a:uLnTx/>
                <a:uFillTx/>
                <a:latin typeface="Verdana" pitchFamily="34" charset="0"/>
                <a:ea typeface="Verdana" pitchFamily="34" charset="0"/>
                <a:cs typeface="Verdana" pitchFamily="34" charset="0"/>
              </a:rPr>
              <a:t> </a:t>
            </a:r>
            <a:r>
              <a:rPr lang="uk-UA" sz="2000" b="1" dirty="0" smtClean="0"/>
              <a:t>«Сухі» </a:t>
            </a:r>
            <a:r>
              <a:rPr lang="uk-UA" sz="2000" b="1" dirty="0" err="1" smtClean="0"/>
              <a:t>ресурсоцінні</a:t>
            </a:r>
            <a:r>
              <a:rPr lang="uk-UA" sz="2000" b="1" dirty="0" smtClean="0"/>
              <a:t> компоненти  складають близько 37% ТПВ</a:t>
            </a:r>
            <a:endParaRPr kumimoji="0" lang="uk-UA" sz="2000" b="1" i="0" u="none" strike="noStrike" kern="1200" cap="none" spc="0" normalizeH="0" baseline="0" noProof="0" dirty="0">
              <a:ln>
                <a:noFill/>
              </a:ln>
              <a:effectLst/>
              <a:uLnTx/>
              <a:uFillTx/>
              <a:latin typeface="Verdana" pitchFamily="34" charset="0"/>
              <a:ea typeface="Verdana" pitchFamily="34" charset="0"/>
              <a:cs typeface="Verdana" pitchFamily="34" charset="0"/>
            </a:endParaRPr>
          </a:p>
        </p:txBody>
      </p:sp>
      <p:graphicFrame>
        <p:nvGraphicFramePr>
          <p:cNvPr id="8" name="Chart 13"/>
          <p:cNvGraphicFramePr/>
          <p:nvPr>
            <p:extLst>
              <p:ext uri="{D42A27DB-BD31-4B8C-83A1-F6EECF244321}">
                <p14:modId xmlns:p14="http://schemas.microsoft.com/office/powerpoint/2010/main" val="2989148649"/>
              </p:ext>
            </p:extLst>
          </p:nvPr>
        </p:nvGraphicFramePr>
        <p:xfrm>
          <a:off x="4893145" y="1700808"/>
          <a:ext cx="4788383" cy="446449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Grp="1" noChangeArrowheads="1"/>
          </p:cNvSpPr>
          <p:nvPr>
            <p:ph type="ctrTitle"/>
          </p:nvPr>
        </p:nvSpPr>
        <p:spPr bwMode="auto">
          <a:xfrm>
            <a:off x="404036" y="69012"/>
            <a:ext cx="9277492" cy="1415772"/>
          </a:xfrm>
          <a:prstGeom prst="rect">
            <a:avLst/>
          </a:prstGeom>
          <a:noFill/>
          <a:ln w="9525">
            <a:noFill/>
            <a:miter lim="800000"/>
            <a:headEnd/>
            <a:tailEnd/>
          </a:ln>
        </p:spPr>
        <p:txBody>
          <a:bodyPr wrap="square" lIns="0" tIns="0" rIns="0" bIns="0">
            <a:spAutoFit/>
          </a:bodyPr>
          <a:lstStyle/>
          <a:p>
            <a:pPr algn="l">
              <a:buSzPct val="100000"/>
            </a:pPr>
            <a:r>
              <a:rPr lang="uk-UA" altLang="en-US" sz="2400" b="1" dirty="0" smtClean="0">
                <a:solidFill>
                  <a:srgbClr val="009DE0"/>
                </a:solidFill>
                <a:latin typeface="Verdana" pitchFamily="34" charset="0"/>
                <a:ea typeface="ＭＳ Ｐゴシック" pitchFamily="34" charset="-128"/>
              </a:rPr>
              <a:t>3. </a:t>
            </a:r>
            <a:r>
              <a:rPr lang="uk-UA" altLang="en-US" sz="2400" b="1" dirty="0">
                <a:solidFill>
                  <a:srgbClr val="009DE0"/>
                </a:solidFill>
                <a:latin typeface="Verdana" pitchFamily="34" charset="0"/>
                <a:ea typeface="ＭＳ Ｐゴシック" pitchFamily="34" charset="-128"/>
              </a:rPr>
              <a:t>ЕКОНОМІЧНИЙ</a:t>
            </a:r>
            <a:r>
              <a:rPr lang="uk-UA" altLang="en-US" sz="2400" b="1" dirty="0" smtClean="0">
                <a:solidFill>
                  <a:srgbClr val="009DE0"/>
                </a:solidFill>
                <a:latin typeface="Verdana" pitchFamily="34" charset="0"/>
                <a:ea typeface="ＭＳ Ｐゴシック" pitchFamily="34" charset="-128"/>
              </a:rPr>
              <a:t> ПОТЕНЦІАЛ СФЕРИ ПОВОДЖЕННЯ З ВІДХОДАМИ</a:t>
            </a:r>
            <a:br>
              <a:rPr lang="uk-UA" altLang="en-US" sz="2400" b="1" dirty="0" smtClean="0">
                <a:solidFill>
                  <a:srgbClr val="009DE0"/>
                </a:solidFill>
                <a:latin typeface="Verdana" pitchFamily="34" charset="0"/>
                <a:ea typeface="ＭＳ Ｐゴシック" pitchFamily="34" charset="-128"/>
              </a:rPr>
            </a:br>
            <a:r>
              <a:rPr lang="uk-UA" altLang="en-US" sz="2400" b="1" dirty="0" smtClean="0">
                <a:solidFill>
                  <a:srgbClr val="009DE0"/>
                </a:solidFill>
                <a:latin typeface="Verdana" pitchFamily="34" charset="0"/>
                <a:ea typeface="ＭＳ Ｐゴシック" pitchFamily="34" charset="-128"/>
              </a:rPr>
              <a:t> </a:t>
            </a:r>
            <a:r>
              <a:rPr lang="en-US" altLang="en-US" sz="2400" cap="none" dirty="0" smtClean="0">
                <a:solidFill>
                  <a:srgbClr val="009DE0"/>
                </a:solidFill>
                <a:latin typeface="Verdana" pitchFamily="34" charset="0"/>
                <a:ea typeface="ＭＳ Ｐゴシック" pitchFamily="34" charset="-128"/>
              </a:rPr>
              <a:t/>
            </a:r>
            <a:br>
              <a:rPr lang="en-US" altLang="en-US" sz="2400" cap="none" dirty="0" smtClean="0">
                <a:solidFill>
                  <a:srgbClr val="009DE0"/>
                </a:solidFill>
                <a:latin typeface="Verdana" pitchFamily="34" charset="0"/>
                <a:ea typeface="ＭＳ Ｐゴシック" pitchFamily="34" charset="-128"/>
              </a:rPr>
            </a:br>
            <a:r>
              <a:rPr lang="uk-UA" altLang="en-US" sz="2000" b="1" dirty="0" smtClean="0">
                <a:solidFill>
                  <a:srgbClr val="009DE0"/>
                </a:solidFill>
                <a:latin typeface="Verdana" pitchFamily="34" charset="0"/>
                <a:ea typeface="ＭＳ Ｐゴシック" pitchFamily="34" charset="-128"/>
              </a:rPr>
              <a:t>МОРФОЛОГІЧНИЙ СКЛАД ТПВ</a:t>
            </a:r>
            <a:endParaRPr lang="en-US" altLang="en-US" sz="2000" b="1" dirty="0">
              <a:solidFill>
                <a:srgbClr val="000000"/>
              </a:solidFill>
            </a:endParaRPr>
          </a:p>
        </p:txBody>
      </p:sp>
      <p:sp>
        <p:nvSpPr>
          <p:cNvPr id="5" name="Подзаголовок 2"/>
          <p:cNvSpPr>
            <a:spLocks noGrp="1"/>
          </p:cNvSpPr>
          <p:nvPr>
            <p:ph type="subTitle" idx="1"/>
          </p:nvPr>
        </p:nvSpPr>
        <p:spPr>
          <a:xfrm>
            <a:off x="583600" y="1196752"/>
            <a:ext cx="8678944" cy="5184576"/>
          </a:xfrm>
        </p:spPr>
        <p:txBody>
          <a:bodyPr>
            <a:normAutofit/>
          </a:bodyPr>
          <a:lstStyle/>
          <a:p>
            <a:pPr algn="just">
              <a:buFont typeface="Arial" pitchFamily="34" charset="0"/>
              <a:buChar char="•"/>
            </a:pPr>
            <a:endParaRPr lang="uk-UA" altLang="en-US" sz="1800" dirty="0" smtClean="0">
              <a:solidFill>
                <a:schemeClr val="tx1"/>
              </a:solidFill>
              <a:latin typeface="Verdana" pitchFamily="34" charset="0"/>
              <a:ea typeface="ＭＳ Ｐゴシック" pitchFamily="34" charset="-128"/>
            </a:endParaRPr>
          </a:p>
          <a:p>
            <a:pPr algn="just">
              <a:buFont typeface="Arial" pitchFamily="34" charset="0"/>
              <a:buChar char="•"/>
            </a:pPr>
            <a:endParaRPr lang="ru-RU" sz="1800" dirty="0" smtClean="0"/>
          </a:p>
          <a:p>
            <a:pPr algn="just"/>
            <a:endParaRPr lang="uk-UA" altLang="en-US" sz="1800" dirty="0" smtClean="0">
              <a:solidFill>
                <a:srgbClr val="000000"/>
              </a:solidFill>
              <a:latin typeface="Verdana" pitchFamily="34" charset="0"/>
              <a:ea typeface="ＭＳ Ｐゴシック" pitchFamily="34" charset="-128"/>
            </a:endParaRPr>
          </a:p>
        </p:txBody>
      </p:sp>
      <p:sp>
        <p:nvSpPr>
          <p:cNvPr id="4" name="Content Placeholder 2"/>
          <p:cNvSpPr txBox="1">
            <a:spLocks/>
          </p:cNvSpPr>
          <p:nvPr/>
        </p:nvSpPr>
        <p:spPr>
          <a:xfrm>
            <a:off x="637352" y="1846388"/>
            <a:ext cx="8776449" cy="4822973"/>
          </a:xfrm>
          <a:prstGeom prst="rect">
            <a:avLst/>
          </a:prstGeom>
        </p:spPr>
        <p:txBody>
          <a:bodyPr vert="horz" lIns="91440" tIns="45720" rIns="91440" bIns="45720" rtlCol="0">
            <a:normAutofit/>
          </a:bodyPr>
          <a:lstStyle/>
          <a:p>
            <a:pPr fontAlgn="base"/>
            <a:r>
              <a:rPr lang="ru-RU" sz="2400" dirty="0" smtClean="0"/>
              <a:t> </a:t>
            </a:r>
            <a:r>
              <a:rPr lang="ru-RU" sz="2000" dirty="0" smtClean="0"/>
              <a:t/>
            </a:r>
            <a:br>
              <a:rPr lang="ru-RU" sz="2000" dirty="0" smtClean="0"/>
            </a:br>
            <a:endParaRPr kumimoji="0" lang="uk-UA" altLang="en-US" sz="2500" b="0" i="0" u="none" strike="noStrike" kern="1200" cap="none" spc="0" normalizeH="0" baseline="0" noProof="0" dirty="0" smtClean="0">
              <a:ln>
                <a:noFill/>
              </a:ln>
              <a:solidFill>
                <a:srgbClr val="000000"/>
              </a:solidFill>
              <a:effectLst/>
              <a:uLnTx/>
              <a:uFillTx/>
              <a:latin typeface="Verdana" pitchFamily="34" charset="0"/>
              <a:ea typeface="ＭＳ Ｐゴシック" pitchFamily="34" charset="-128"/>
              <a:cs typeface="+mn-cs"/>
            </a:endParaRPr>
          </a:p>
        </p:txBody>
      </p:sp>
      <p:sp>
        <p:nvSpPr>
          <p:cNvPr id="7" name="Content Placeholder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C1903E0-9D19-47CC-A590-B542BE7D4F40}"/>
              </a:ext>
            </a:extLst>
          </p:cNvPr>
          <p:cNvSpPr txBox="1">
            <a:spLocks/>
          </p:cNvSpPr>
          <p:nvPr/>
        </p:nvSpPr>
        <p:spPr>
          <a:xfrm>
            <a:off x="463890" y="1412776"/>
            <a:ext cx="3471578" cy="5184576"/>
          </a:xfrm>
          <a:prstGeom prst="rect">
            <a:avLst/>
          </a:prstGeom>
        </p:spPr>
        <p:txBody>
          <a:bodyPr vert="horz" lIns="91440" tIns="45720" rIns="91440" bIns="45720" rtlCol="0">
            <a:noAutofit/>
          </a:bodyPr>
          <a:lstStyle/>
          <a:p>
            <a:pPr algn="just"/>
            <a:endParaRPr lang="uk-UA" sz="1600" dirty="0" smtClean="0">
              <a:latin typeface="Verdana" pitchFamily="34" charset="0"/>
              <a:ea typeface="Verdana" pitchFamily="34" charset="0"/>
              <a:cs typeface="Verdana" pitchFamily="34" charset="0"/>
            </a:endParaRPr>
          </a:p>
          <a:p>
            <a:pPr algn="just"/>
            <a:endParaRPr lang="uk-UA" sz="1600" dirty="0" smtClean="0">
              <a:latin typeface="Verdana" pitchFamily="34" charset="0"/>
              <a:ea typeface="Verdana" pitchFamily="34" charset="0"/>
              <a:cs typeface="Verdana" pitchFamily="34" charset="0"/>
            </a:endParaRPr>
          </a:p>
          <a:p>
            <a:pPr algn="just"/>
            <a:r>
              <a:rPr lang="uk-UA" sz="1600" dirty="0" smtClean="0">
                <a:latin typeface="Verdana" pitchFamily="34" charset="0"/>
                <a:ea typeface="Verdana" pitchFamily="34" charset="0"/>
                <a:cs typeface="Verdana" pitchFamily="34" charset="0"/>
              </a:rPr>
              <a:t>Відповідно до результатів досліджень морфологічного складу ТПВ у м. Львів (1й, 2й кв. 2017р.), «сухі» </a:t>
            </a:r>
            <a:r>
              <a:rPr lang="uk-UA" sz="1600" dirty="0" err="1" smtClean="0">
                <a:latin typeface="Verdana" pitchFamily="34" charset="0"/>
                <a:ea typeface="Verdana" pitchFamily="34" charset="0"/>
                <a:cs typeface="Verdana" pitchFamily="34" charset="0"/>
              </a:rPr>
              <a:t>ресурсоцінні</a:t>
            </a:r>
            <a:r>
              <a:rPr lang="uk-UA" sz="1600" dirty="0" smtClean="0">
                <a:latin typeface="Verdana" pitchFamily="34" charset="0"/>
                <a:ea typeface="Verdana" pitchFamily="34" charset="0"/>
                <a:cs typeface="Verdana" pitchFamily="34" charset="0"/>
              </a:rPr>
              <a:t> компоненти включають:</a:t>
            </a:r>
          </a:p>
          <a:p>
            <a:pPr algn="just"/>
            <a:endParaRPr lang="uk-UA" sz="1600" dirty="0" smtClean="0">
              <a:latin typeface="Verdana" pitchFamily="34" charset="0"/>
              <a:ea typeface="Verdana" pitchFamily="34" charset="0"/>
              <a:cs typeface="Verdana" pitchFamily="34" charset="0"/>
            </a:endParaRPr>
          </a:p>
          <a:p>
            <a:pPr lvl="1" algn="just"/>
            <a:r>
              <a:rPr lang="uk-UA" sz="1600" dirty="0" smtClean="0">
                <a:latin typeface="Verdana" pitchFamily="34" charset="0"/>
                <a:ea typeface="Verdana" pitchFamily="34" charset="0"/>
                <a:cs typeface="Verdana" pitchFamily="34" charset="0"/>
              </a:rPr>
              <a:t>- Папір та картон (5,3%),</a:t>
            </a:r>
          </a:p>
          <a:p>
            <a:pPr lvl="1" algn="just"/>
            <a:r>
              <a:rPr lang="uk-UA" sz="1600" dirty="0" smtClean="0">
                <a:latin typeface="Verdana" pitchFamily="34" charset="0"/>
                <a:ea typeface="Verdana" pitchFamily="34" charset="0"/>
                <a:cs typeface="Verdana" pitchFamily="34" charset="0"/>
              </a:rPr>
              <a:t>- Полімери (13%),</a:t>
            </a:r>
          </a:p>
          <a:p>
            <a:pPr lvl="1" algn="just">
              <a:buFontTx/>
              <a:buChar char="-"/>
            </a:pPr>
            <a:r>
              <a:rPr lang="uk-UA" sz="1600" dirty="0" smtClean="0">
                <a:latin typeface="Verdana" pitchFamily="34" charset="0"/>
                <a:ea typeface="Verdana" pitchFamily="34" charset="0"/>
                <a:cs typeface="Verdana" pitchFamily="34" charset="0"/>
              </a:rPr>
              <a:t> Метали (1,5%),</a:t>
            </a:r>
          </a:p>
          <a:p>
            <a:pPr lvl="1" algn="just">
              <a:buFontTx/>
              <a:buChar char="-"/>
            </a:pPr>
            <a:r>
              <a:rPr lang="uk-UA" sz="1600" dirty="0" smtClean="0">
                <a:latin typeface="Verdana" pitchFamily="34" charset="0"/>
                <a:ea typeface="Verdana" pitchFamily="34" charset="0"/>
                <a:cs typeface="Verdana" pitchFamily="34" charset="0"/>
              </a:rPr>
              <a:t> Скло (10%).</a:t>
            </a:r>
          </a:p>
          <a:p>
            <a:pPr lvl="1" algn="just">
              <a:buFontTx/>
              <a:buChar char="-"/>
            </a:pPr>
            <a:endParaRPr lang="uk-UA" sz="1600" dirty="0" smtClean="0">
              <a:latin typeface="Verdana" pitchFamily="34" charset="0"/>
              <a:ea typeface="Verdana" pitchFamily="34" charset="0"/>
              <a:cs typeface="Verdana" pitchFamily="34" charset="0"/>
            </a:endParaRPr>
          </a:p>
          <a:p>
            <a:pPr algn="just"/>
            <a:r>
              <a:rPr lang="uk-UA" sz="1600" dirty="0" smtClean="0">
                <a:latin typeface="Verdana" pitchFamily="34" charset="0"/>
                <a:ea typeface="Verdana" pitchFamily="34" charset="0"/>
                <a:cs typeface="Verdana" pitchFamily="34" charset="0"/>
              </a:rPr>
              <a:t>   </a:t>
            </a:r>
            <a:r>
              <a:rPr lang="uk-UA" b="1" dirty="0" smtClean="0">
                <a:latin typeface="Verdana" pitchFamily="34" charset="0"/>
                <a:ea typeface="Verdana" pitchFamily="34" charset="0"/>
                <a:cs typeface="Verdana" pitchFamily="34" charset="0"/>
              </a:rPr>
              <a:t>«Сухі» </a:t>
            </a:r>
            <a:r>
              <a:rPr lang="uk-UA" b="1" dirty="0" err="1" smtClean="0">
                <a:latin typeface="Verdana" pitchFamily="34" charset="0"/>
                <a:ea typeface="Verdana" pitchFamily="34" charset="0"/>
                <a:cs typeface="Verdana" pitchFamily="34" charset="0"/>
              </a:rPr>
              <a:t>ресурсоцінні</a:t>
            </a:r>
            <a:r>
              <a:rPr lang="uk-UA" b="1" dirty="0" smtClean="0">
                <a:latin typeface="Verdana" pitchFamily="34" charset="0"/>
                <a:ea typeface="Verdana" pitchFamily="34" charset="0"/>
                <a:cs typeface="Verdana" pitchFamily="34" charset="0"/>
              </a:rPr>
              <a:t> компоненти  складають близько 30% ТПВ </a:t>
            </a:r>
            <a:endParaRPr lang="uk-UA" b="1" dirty="0">
              <a:latin typeface="Verdana" pitchFamily="34" charset="0"/>
              <a:ea typeface="Verdana" pitchFamily="34" charset="0"/>
              <a:cs typeface="Verdana" pitchFamily="34" charset="0"/>
            </a:endParaRPr>
          </a:p>
        </p:txBody>
      </p:sp>
      <p:graphicFrame>
        <p:nvGraphicFramePr>
          <p:cNvPr id="9" name="Диаграмма 8"/>
          <p:cNvGraphicFramePr>
            <a:graphicFrameLocks/>
          </p:cNvGraphicFramePr>
          <p:nvPr>
            <p:extLst>
              <p:ext uri="{D42A27DB-BD31-4B8C-83A1-F6EECF244321}">
                <p14:modId xmlns:p14="http://schemas.microsoft.com/office/powerpoint/2010/main" val="693620381"/>
              </p:ext>
            </p:extLst>
          </p:nvPr>
        </p:nvGraphicFramePr>
        <p:xfrm>
          <a:off x="4593871" y="1556792"/>
          <a:ext cx="5126524" cy="491966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Grp="1" noChangeArrowheads="1"/>
          </p:cNvSpPr>
          <p:nvPr>
            <p:ph type="ctrTitle"/>
          </p:nvPr>
        </p:nvSpPr>
        <p:spPr bwMode="auto">
          <a:xfrm>
            <a:off x="344181" y="69012"/>
            <a:ext cx="9397202" cy="1415772"/>
          </a:xfrm>
          <a:prstGeom prst="rect">
            <a:avLst/>
          </a:prstGeom>
          <a:noFill/>
          <a:ln w="9525">
            <a:noFill/>
            <a:miter lim="800000"/>
            <a:headEnd/>
            <a:tailEnd/>
          </a:ln>
        </p:spPr>
        <p:txBody>
          <a:bodyPr wrap="square" lIns="0" tIns="0" rIns="0" bIns="0">
            <a:spAutoFit/>
          </a:bodyPr>
          <a:lstStyle/>
          <a:p>
            <a:pPr algn="l">
              <a:buSzPct val="100000"/>
            </a:pPr>
            <a:r>
              <a:rPr lang="uk-UA" altLang="en-US" sz="2400" b="1" dirty="0" smtClean="0">
                <a:solidFill>
                  <a:srgbClr val="009DE0"/>
                </a:solidFill>
                <a:latin typeface="Verdana" pitchFamily="34" charset="0"/>
                <a:ea typeface="ＭＳ Ｐゴシック" pitchFamily="34" charset="-128"/>
              </a:rPr>
              <a:t>3. </a:t>
            </a:r>
            <a:r>
              <a:rPr lang="uk-UA" altLang="en-US" sz="2400" b="1" dirty="0">
                <a:solidFill>
                  <a:srgbClr val="009DE0"/>
                </a:solidFill>
                <a:latin typeface="Verdana" pitchFamily="34" charset="0"/>
                <a:ea typeface="ＭＳ Ｐゴシック" pitchFamily="34" charset="-128"/>
              </a:rPr>
              <a:t>ЕКОНОМІЧНИЙ</a:t>
            </a:r>
            <a:r>
              <a:rPr lang="uk-UA" altLang="en-US" sz="2400" b="1" dirty="0" smtClean="0">
                <a:solidFill>
                  <a:srgbClr val="009DE0"/>
                </a:solidFill>
                <a:latin typeface="Verdana" pitchFamily="34" charset="0"/>
                <a:ea typeface="ＭＳ Ｐゴシック" pitchFamily="34" charset="-128"/>
              </a:rPr>
              <a:t> ПОТЕНЦІАЛ СФЕРИ ПОВОДЖЕННЯ З ВІДХОДАМИ</a:t>
            </a:r>
            <a:br>
              <a:rPr lang="uk-UA" altLang="en-US" sz="2400" b="1" dirty="0" smtClean="0">
                <a:solidFill>
                  <a:srgbClr val="009DE0"/>
                </a:solidFill>
                <a:latin typeface="Verdana" pitchFamily="34" charset="0"/>
                <a:ea typeface="ＭＳ Ｐゴシック" pitchFamily="34" charset="-128"/>
              </a:rPr>
            </a:br>
            <a:r>
              <a:rPr lang="uk-UA" altLang="en-US" sz="2400" b="1" dirty="0" smtClean="0">
                <a:solidFill>
                  <a:srgbClr val="009DE0"/>
                </a:solidFill>
                <a:latin typeface="Verdana" pitchFamily="34" charset="0"/>
                <a:ea typeface="ＭＳ Ｐゴシック" pitchFamily="34" charset="-128"/>
              </a:rPr>
              <a:t> </a:t>
            </a:r>
            <a:r>
              <a:rPr lang="en-US" altLang="en-US" sz="2400" cap="none" dirty="0" smtClean="0">
                <a:solidFill>
                  <a:srgbClr val="009DE0"/>
                </a:solidFill>
                <a:latin typeface="Verdana" pitchFamily="34" charset="0"/>
                <a:ea typeface="ＭＳ Ｐゴシック" pitchFamily="34" charset="-128"/>
              </a:rPr>
              <a:t/>
            </a:r>
            <a:br>
              <a:rPr lang="en-US" altLang="en-US" sz="2400" cap="none" dirty="0" smtClean="0">
                <a:solidFill>
                  <a:srgbClr val="009DE0"/>
                </a:solidFill>
                <a:latin typeface="Verdana" pitchFamily="34" charset="0"/>
                <a:ea typeface="ＭＳ Ｐゴシック" pitchFamily="34" charset="-128"/>
              </a:rPr>
            </a:br>
            <a:r>
              <a:rPr lang="uk-UA" altLang="en-US" sz="2000" b="1" dirty="0" smtClean="0">
                <a:solidFill>
                  <a:srgbClr val="009DE0"/>
                </a:solidFill>
                <a:latin typeface="Verdana" pitchFamily="34" charset="0"/>
                <a:ea typeface="ＭＳ Ｐゴシック" pitchFamily="34" charset="-128"/>
              </a:rPr>
              <a:t>МОРФОЛОГІЧНИЙ СКЛАД ТПВ</a:t>
            </a:r>
            <a:endParaRPr lang="en-US" altLang="en-US" sz="2000" b="1" dirty="0">
              <a:solidFill>
                <a:srgbClr val="000000"/>
              </a:solidFill>
            </a:endParaRPr>
          </a:p>
        </p:txBody>
      </p:sp>
      <p:sp>
        <p:nvSpPr>
          <p:cNvPr id="5" name="Подзаголовок 2"/>
          <p:cNvSpPr>
            <a:spLocks noGrp="1"/>
          </p:cNvSpPr>
          <p:nvPr>
            <p:ph type="subTitle" idx="1"/>
          </p:nvPr>
        </p:nvSpPr>
        <p:spPr>
          <a:xfrm>
            <a:off x="583600" y="1196752"/>
            <a:ext cx="8678944" cy="5184576"/>
          </a:xfrm>
        </p:spPr>
        <p:txBody>
          <a:bodyPr>
            <a:normAutofit/>
          </a:bodyPr>
          <a:lstStyle/>
          <a:p>
            <a:pPr algn="just">
              <a:buFont typeface="Arial" pitchFamily="34" charset="0"/>
              <a:buChar char="•"/>
            </a:pPr>
            <a:endParaRPr lang="uk-UA" altLang="en-US" sz="1800" dirty="0" smtClean="0">
              <a:solidFill>
                <a:schemeClr val="tx1"/>
              </a:solidFill>
              <a:latin typeface="Verdana" pitchFamily="34" charset="0"/>
              <a:ea typeface="ＭＳ Ｐゴシック" pitchFamily="34" charset="-128"/>
            </a:endParaRPr>
          </a:p>
          <a:p>
            <a:pPr algn="just">
              <a:buFont typeface="Arial" pitchFamily="34" charset="0"/>
              <a:buChar char="•"/>
            </a:pPr>
            <a:endParaRPr lang="ru-RU" sz="1800" dirty="0" smtClean="0"/>
          </a:p>
          <a:p>
            <a:pPr algn="just"/>
            <a:endParaRPr lang="uk-UA" altLang="en-US" sz="1800" dirty="0" smtClean="0">
              <a:solidFill>
                <a:srgbClr val="000000"/>
              </a:solidFill>
              <a:latin typeface="Verdana" pitchFamily="34" charset="0"/>
              <a:ea typeface="ＭＳ Ｐゴシック" pitchFamily="34" charset="-128"/>
            </a:endParaRPr>
          </a:p>
        </p:txBody>
      </p:sp>
      <p:sp>
        <p:nvSpPr>
          <p:cNvPr id="4" name="Content Placeholder 2"/>
          <p:cNvSpPr txBox="1">
            <a:spLocks/>
          </p:cNvSpPr>
          <p:nvPr/>
        </p:nvSpPr>
        <p:spPr>
          <a:xfrm>
            <a:off x="637352" y="1846388"/>
            <a:ext cx="8776449" cy="4822973"/>
          </a:xfrm>
          <a:prstGeom prst="rect">
            <a:avLst/>
          </a:prstGeom>
        </p:spPr>
        <p:txBody>
          <a:bodyPr vert="horz" lIns="91440" tIns="45720" rIns="91440" bIns="45720" rtlCol="0">
            <a:normAutofit/>
          </a:bodyPr>
          <a:lstStyle/>
          <a:p>
            <a:pPr fontAlgn="base"/>
            <a:r>
              <a:rPr lang="ru-RU" sz="2400" dirty="0" smtClean="0"/>
              <a:t> </a:t>
            </a:r>
            <a:r>
              <a:rPr lang="ru-RU" sz="2000" dirty="0" smtClean="0"/>
              <a:t/>
            </a:r>
            <a:br>
              <a:rPr lang="ru-RU" sz="2000" dirty="0" smtClean="0"/>
            </a:br>
            <a:endParaRPr kumimoji="0" lang="uk-UA" altLang="en-US" sz="2500" b="0" i="0" u="none" strike="noStrike" kern="1200" cap="none" spc="0" normalizeH="0" baseline="0" noProof="0" dirty="0" smtClean="0">
              <a:ln>
                <a:noFill/>
              </a:ln>
              <a:solidFill>
                <a:srgbClr val="000000"/>
              </a:solidFill>
              <a:effectLst/>
              <a:uLnTx/>
              <a:uFillTx/>
              <a:latin typeface="Verdana" pitchFamily="34" charset="0"/>
              <a:ea typeface="ＭＳ Ｐゴシック" pitchFamily="34" charset="-128"/>
              <a:cs typeface="+mn-cs"/>
            </a:endParaRPr>
          </a:p>
        </p:txBody>
      </p:sp>
      <p:sp>
        <p:nvSpPr>
          <p:cNvPr id="7" name="Content Placeholder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C1903E0-9D19-47CC-A590-B542BE7D4F40}"/>
              </a:ext>
            </a:extLst>
          </p:cNvPr>
          <p:cNvSpPr txBox="1">
            <a:spLocks/>
          </p:cNvSpPr>
          <p:nvPr/>
        </p:nvSpPr>
        <p:spPr>
          <a:xfrm>
            <a:off x="284326" y="1412776"/>
            <a:ext cx="3471578" cy="5184576"/>
          </a:xfrm>
          <a:prstGeom prst="rect">
            <a:avLst/>
          </a:prstGeom>
        </p:spPr>
        <p:txBody>
          <a:bodyPr vert="horz" lIns="91440" tIns="45720" rIns="91440" bIns="45720" rtlCol="0">
            <a:noAutofit/>
          </a:bodyPr>
          <a:lstStyle/>
          <a:p>
            <a:pPr algn="just"/>
            <a:endParaRPr lang="uk-UA" sz="1600" dirty="0" smtClean="0">
              <a:latin typeface="Verdana" pitchFamily="34" charset="0"/>
              <a:ea typeface="Verdana" pitchFamily="34" charset="0"/>
              <a:cs typeface="Verdana" pitchFamily="34" charset="0"/>
            </a:endParaRPr>
          </a:p>
          <a:p>
            <a:pPr algn="just"/>
            <a:r>
              <a:rPr lang="uk-UA" sz="1600" dirty="0" smtClean="0">
                <a:latin typeface="Verdana" pitchFamily="34" charset="0"/>
                <a:ea typeface="Verdana" pitchFamily="34" charset="0"/>
                <a:cs typeface="Verdana" pitchFamily="34" charset="0"/>
              </a:rPr>
              <a:t>Відповідно до результатів досліджень морфологічного складу ТПВ у м. Київ (4-й кв. 2019, 1-й кв. 2020), «сухі» </a:t>
            </a:r>
            <a:r>
              <a:rPr lang="uk-UA" sz="1600" dirty="0" err="1" smtClean="0">
                <a:latin typeface="Verdana" pitchFamily="34" charset="0"/>
                <a:ea typeface="Verdana" pitchFamily="34" charset="0"/>
                <a:cs typeface="Verdana" pitchFamily="34" charset="0"/>
              </a:rPr>
              <a:t>ресурсоцінні</a:t>
            </a:r>
            <a:r>
              <a:rPr lang="uk-UA" sz="1600" dirty="0" smtClean="0">
                <a:latin typeface="Verdana" pitchFamily="34" charset="0"/>
                <a:ea typeface="Verdana" pitchFamily="34" charset="0"/>
                <a:cs typeface="Verdana" pitchFamily="34" charset="0"/>
              </a:rPr>
              <a:t> компоненти включають:</a:t>
            </a:r>
          </a:p>
          <a:p>
            <a:pPr algn="just"/>
            <a:endParaRPr lang="uk-UA" sz="1600" dirty="0" smtClean="0">
              <a:latin typeface="Verdana" pitchFamily="34" charset="0"/>
              <a:ea typeface="Verdana" pitchFamily="34" charset="0"/>
              <a:cs typeface="Verdana" pitchFamily="34" charset="0"/>
            </a:endParaRPr>
          </a:p>
          <a:p>
            <a:pPr lvl="1" algn="just"/>
            <a:r>
              <a:rPr lang="uk-UA" sz="1600" dirty="0" smtClean="0">
                <a:latin typeface="Verdana" pitchFamily="34" charset="0"/>
                <a:ea typeface="Verdana" pitchFamily="34" charset="0"/>
                <a:cs typeface="Verdana" pitchFamily="34" charset="0"/>
              </a:rPr>
              <a:t>- Папір та картон (13,56%),</a:t>
            </a:r>
          </a:p>
          <a:p>
            <a:pPr lvl="1" algn="just"/>
            <a:r>
              <a:rPr lang="uk-UA" sz="1600" dirty="0" smtClean="0">
                <a:latin typeface="Verdana" pitchFamily="34" charset="0"/>
                <a:ea typeface="Verdana" pitchFamily="34" charset="0"/>
                <a:cs typeface="Verdana" pitchFamily="34" charset="0"/>
              </a:rPr>
              <a:t>- Полімери (20,44%),</a:t>
            </a:r>
          </a:p>
          <a:p>
            <a:pPr lvl="1" algn="just">
              <a:buFontTx/>
              <a:buChar char="-"/>
            </a:pPr>
            <a:r>
              <a:rPr lang="uk-UA" sz="1600" dirty="0" smtClean="0">
                <a:latin typeface="Verdana" pitchFamily="34" charset="0"/>
                <a:ea typeface="Verdana" pitchFamily="34" charset="0"/>
                <a:cs typeface="Verdana" pitchFamily="34" charset="0"/>
              </a:rPr>
              <a:t> Метали (1,93%),</a:t>
            </a:r>
          </a:p>
          <a:p>
            <a:pPr lvl="1" algn="just">
              <a:buFontTx/>
              <a:buChar char="-"/>
            </a:pPr>
            <a:r>
              <a:rPr lang="uk-UA" sz="1600" dirty="0" smtClean="0">
                <a:latin typeface="Verdana" pitchFamily="34" charset="0"/>
                <a:ea typeface="Verdana" pitchFamily="34" charset="0"/>
                <a:cs typeface="Verdana" pitchFamily="34" charset="0"/>
              </a:rPr>
              <a:t> Скло (9,77%).</a:t>
            </a:r>
          </a:p>
          <a:p>
            <a:pPr lvl="1" algn="just">
              <a:buFontTx/>
              <a:buChar char="-"/>
            </a:pPr>
            <a:endParaRPr lang="uk-UA" sz="1600" dirty="0" smtClean="0">
              <a:latin typeface="Verdana" pitchFamily="34" charset="0"/>
              <a:ea typeface="Verdana" pitchFamily="34" charset="0"/>
              <a:cs typeface="Verdana" pitchFamily="34" charset="0"/>
            </a:endParaRPr>
          </a:p>
          <a:p>
            <a:pPr algn="just"/>
            <a:r>
              <a:rPr lang="uk-UA" sz="1600" dirty="0" smtClean="0">
                <a:latin typeface="Verdana" pitchFamily="34" charset="0"/>
                <a:ea typeface="Verdana" pitchFamily="34" charset="0"/>
                <a:cs typeface="Verdana" pitchFamily="34" charset="0"/>
              </a:rPr>
              <a:t>   </a:t>
            </a:r>
            <a:endParaRPr lang="uk-UA" sz="1600" b="1" dirty="0" smtClean="0">
              <a:latin typeface="Verdana" pitchFamily="34" charset="0"/>
              <a:ea typeface="Verdana" pitchFamily="34" charset="0"/>
              <a:cs typeface="Verdana" pitchFamily="34" charset="0"/>
            </a:endParaRPr>
          </a:p>
          <a:p>
            <a:pPr algn="just"/>
            <a:r>
              <a:rPr lang="uk-UA" sz="1600" b="1" dirty="0" smtClean="0">
                <a:latin typeface="Verdana" pitchFamily="34" charset="0"/>
                <a:ea typeface="Verdana" pitchFamily="34" charset="0"/>
                <a:cs typeface="Verdana" pitchFamily="34" charset="0"/>
              </a:rPr>
              <a:t>«Сухі» </a:t>
            </a:r>
            <a:r>
              <a:rPr lang="uk-UA" sz="1600" b="1" dirty="0" err="1" smtClean="0">
                <a:latin typeface="Verdana" pitchFamily="34" charset="0"/>
                <a:ea typeface="Verdana" pitchFamily="34" charset="0"/>
                <a:cs typeface="Verdana" pitchFamily="34" charset="0"/>
              </a:rPr>
              <a:t>ресурсоцінні</a:t>
            </a:r>
            <a:r>
              <a:rPr lang="uk-UA" sz="1600" b="1" dirty="0" smtClean="0">
                <a:latin typeface="Verdana" pitchFamily="34" charset="0"/>
                <a:ea typeface="Verdana" pitchFamily="34" charset="0"/>
                <a:cs typeface="Verdana" pitchFamily="34" charset="0"/>
              </a:rPr>
              <a:t> компоненти  складають 45% ТПВ </a:t>
            </a:r>
          </a:p>
          <a:p>
            <a:pPr algn="just"/>
            <a:endParaRPr lang="uk-UA" sz="1600" dirty="0" smtClean="0">
              <a:latin typeface="Verdana" pitchFamily="34" charset="0"/>
              <a:ea typeface="Verdana" pitchFamily="34" charset="0"/>
              <a:cs typeface="Verdana" pitchFamily="34" charset="0"/>
            </a:endParaRPr>
          </a:p>
          <a:p>
            <a:pPr algn="just"/>
            <a:r>
              <a:rPr lang="uk-UA" sz="1600" b="1" dirty="0" smtClean="0">
                <a:latin typeface="Verdana" pitchFamily="34" charset="0"/>
                <a:ea typeface="Verdana" pitchFamily="34" charset="0"/>
                <a:cs typeface="Verdana" pitchFamily="34" charset="0"/>
              </a:rPr>
              <a:t>Середнє значення </a:t>
            </a:r>
            <a:r>
              <a:rPr lang="uk-UA" sz="1600" b="1" dirty="0" err="1" smtClean="0">
                <a:latin typeface="Verdana" pitchFamily="34" charset="0"/>
                <a:ea typeface="Verdana" pitchFamily="34" charset="0"/>
                <a:cs typeface="Verdana" pitchFamily="34" charset="0"/>
              </a:rPr>
              <a:t>ресурсоцінних</a:t>
            </a:r>
            <a:r>
              <a:rPr lang="uk-UA" sz="1600" b="1" dirty="0" smtClean="0">
                <a:latin typeface="Verdana" pitchFamily="34" charset="0"/>
                <a:ea typeface="Verdana" pitchFamily="34" charset="0"/>
                <a:cs typeface="Verdana" pitchFamily="34" charset="0"/>
              </a:rPr>
              <a:t> матеріалів – 37%</a:t>
            </a:r>
            <a:endParaRPr lang="uk-UA" sz="1600" b="1" dirty="0">
              <a:latin typeface="Verdana" pitchFamily="34" charset="0"/>
              <a:ea typeface="Verdana" pitchFamily="34" charset="0"/>
              <a:cs typeface="Verdana" pitchFamily="34" charset="0"/>
            </a:endParaRPr>
          </a:p>
        </p:txBody>
      </p:sp>
      <p:sp>
        <p:nvSpPr>
          <p:cNvPr id="2091" name="Rectangle 43"/>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102" name="Picture 54"/>
          <p:cNvPicPr>
            <a:picLocks noChangeAspect="1" noChangeArrowheads="1"/>
          </p:cNvPicPr>
          <p:nvPr/>
        </p:nvPicPr>
        <p:blipFill>
          <a:blip r:embed="rId2" cstate="print"/>
          <a:srcRect/>
          <a:stretch>
            <a:fillRect/>
          </a:stretch>
        </p:blipFill>
        <p:spPr bwMode="auto">
          <a:xfrm>
            <a:off x="3935469" y="1844824"/>
            <a:ext cx="5786180" cy="38884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Grp="1" noChangeArrowheads="1"/>
          </p:cNvSpPr>
          <p:nvPr>
            <p:ph type="ctrTitle"/>
          </p:nvPr>
        </p:nvSpPr>
        <p:spPr bwMode="auto">
          <a:xfrm>
            <a:off x="224471" y="69012"/>
            <a:ext cx="9397202" cy="1415772"/>
          </a:xfrm>
          <a:prstGeom prst="rect">
            <a:avLst/>
          </a:prstGeom>
          <a:noFill/>
          <a:ln w="9525">
            <a:noFill/>
            <a:miter lim="800000"/>
            <a:headEnd/>
            <a:tailEnd/>
          </a:ln>
        </p:spPr>
        <p:txBody>
          <a:bodyPr wrap="square" lIns="0" tIns="0" rIns="0" bIns="0">
            <a:spAutoFit/>
          </a:bodyPr>
          <a:lstStyle/>
          <a:p>
            <a:pPr algn="l">
              <a:buSzPct val="100000"/>
            </a:pPr>
            <a:r>
              <a:rPr lang="uk-UA" altLang="en-US" sz="2400" b="1" dirty="0" smtClean="0">
                <a:solidFill>
                  <a:srgbClr val="009DE0"/>
                </a:solidFill>
                <a:latin typeface="Verdana" pitchFamily="34" charset="0"/>
                <a:ea typeface="ＭＳ Ｐゴシック" pitchFamily="34" charset="-128"/>
              </a:rPr>
              <a:t>3. </a:t>
            </a:r>
            <a:r>
              <a:rPr lang="uk-UA" altLang="en-US" sz="2400" b="1" dirty="0">
                <a:solidFill>
                  <a:srgbClr val="009DE0"/>
                </a:solidFill>
                <a:latin typeface="Verdana" pitchFamily="34" charset="0"/>
                <a:ea typeface="ＭＳ Ｐゴシック" pitchFamily="34" charset="-128"/>
              </a:rPr>
              <a:t>ЕКОНОМІЧНИЙ</a:t>
            </a:r>
            <a:r>
              <a:rPr lang="uk-UA" altLang="en-US" sz="2400" b="1" dirty="0" smtClean="0">
                <a:solidFill>
                  <a:srgbClr val="009DE0"/>
                </a:solidFill>
                <a:latin typeface="Verdana" pitchFamily="34" charset="0"/>
                <a:ea typeface="ＭＳ Ｐゴシック" pitchFamily="34" charset="-128"/>
              </a:rPr>
              <a:t> ПОТЕНЦІАЛ СФЕРИ ПОВОДЖЕННЯ З ВІДХОДАМИ </a:t>
            </a:r>
            <a:r>
              <a:rPr lang="uk-UA" altLang="en-US" sz="2400" b="1" cap="none" dirty="0" smtClean="0">
                <a:solidFill>
                  <a:srgbClr val="009DE0"/>
                </a:solidFill>
                <a:latin typeface="Verdana" pitchFamily="34" charset="0"/>
                <a:ea typeface="ＭＳ Ｐゴシック" pitchFamily="34" charset="-128"/>
              </a:rPr>
              <a:t/>
            </a:r>
            <a:br>
              <a:rPr lang="uk-UA" altLang="en-US" sz="2400" b="1" cap="none" dirty="0" smtClean="0">
                <a:solidFill>
                  <a:srgbClr val="009DE0"/>
                </a:solidFill>
                <a:latin typeface="Verdana" pitchFamily="34" charset="0"/>
                <a:ea typeface="ＭＳ Ｐゴシック" pitchFamily="34" charset="-128"/>
              </a:rPr>
            </a:br>
            <a:r>
              <a:rPr lang="en-US" altLang="en-US" sz="2400" cap="none" dirty="0" smtClean="0">
                <a:solidFill>
                  <a:srgbClr val="009DE0"/>
                </a:solidFill>
                <a:latin typeface="Verdana" pitchFamily="34" charset="0"/>
                <a:ea typeface="ＭＳ Ｐゴシック" pitchFamily="34" charset="-128"/>
              </a:rPr>
              <a:t/>
            </a:r>
            <a:br>
              <a:rPr lang="en-US" altLang="en-US" sz="2400" cap="none" dirty="0" smtClean="0">
                <a:solidFill>
                  <a:srgbClr val="009DE0"/>
                </a:solidFill>
                <a:latin typeface="Verdana" pitchFamily="34" charset="0"/>
                <a:ea typeface="ＭＳ Ｐゴシック" pitchFamily="34" charset="-128"/>
              </a:rPr>
            </a:br>
            <a:r>
              <a:rPr lang="uk-UA" altLang="en-US" sz="2000" b="1" dirty="0" smtClean="0">
                <a:solidFill>
                  <a:srgbClr val="009DE0"/>
                </a:solidFill>
                <a:latin typeface="Verdana" pitchFamily="34" charset="0"/>
                <a:ea typeface="ＭＳ Ｐゴシック" pitchFamily="34" charset="-128"/>
              </a:rPr>
              <a:t>РЕСУРСО-ЦІННІ МАТЕРІАЛИ У СКЛАДІ ТПВ</a:t>
            </a:r>
            <a:endParaRPr lang="en-US" altLang="en-US" sz="2000" b="1" dirty="0">
              <a:solidFill>
                <a:srgbClr val="000000"/>
              </a:solidFill>
            </a:endParaRPr>
          </a:p>
        </p:txBody>
      </p:sp>
      <p:sp>
        <p:nvSpPr>
          <p:cNvPr id="5" name="Подзаголовок 2"/>
          <p:cNvSpPr>
            <a:spLocks noGrp="1"/>
          </p:cNvSpPr>
          <p:nvPr>
            <p:ph type="subTitle" idx="1"/>
          </p:nvPr>
        </p:nvSpPr>
        <p:spPr>
          <a:xfrm>
            <a:off x="583600" y="1196752"/>
            <a:ext cx="8678944" cy="5184576"/>
          </a:xfrm>
        </p:spPr>
        <p:txBody>
          <a:bodyPr>
            <a:normAutofit/>
          </a:bodyPr>
          <a:lstStyle/>
          <a:p>
            <a:pPr algn="just">
              <a:buFont typeface="Arial" pitchFamily="34" charset="0"/>
              <a:buChar char="•"/>
            </a:pPr>
            <a:endParaRPr lang="uk-UA" altLang="en-US" sz="1800" dirty="0" smtClean="0">
              <a:solidFill>
                <a:schemeClr val="tx1"/>
              </a:solidFill>
              <a:latin typeface="Verdana" pitchFamily="34" charset="0"/>
              <a:ea typeface="ＭＳ Ｐゴシック" pitchFamily="34" charset="-128"/>
            </a:endParaRPr>
          </a:p>
          <a:p>
            <a:pPr algn="just">
              <a:buFont typeface="Arial" pitchFamily="34" charset="0"/>
              <a:buChar char="•"/>
            </a:pPr>
            <a:endParaRPr lang="ru-RU" sz="1800" dirty="0" smtClean="0"/>
          </a:p>
          <a:p>
            <a:pPr algn="just"/>
            <a:endParaRPr lang="uk-UA" altLang="en-US" sz="1800" dirty="0" smtClean="0">
              <a:solidFill>
                <a:srgbClr val="000000"/>
              </a:solidFill>
              <a:latin typeface="Verdana" pitchFamily="34" charset="0"/>
              <a:ea typeface="ＭＳ Ｐゴシック" pitchFamily="34" charset="-128"/>
            </a:endParaRPr>
          </a:p>
        </p:txBody>
      </p:sp>
      <p:sp>
        <p:nvSpPr>
          <p:cNvPr id="4" name="Content Placeholder 2"/>
          <p:cNvSpPr txBox="1">
            <a:spLocks/>
          </p:cNvSpPr>
          <p:nvPr/>
        </p:nvSpPr>
        <p:spPr>
          <a:xfrm>
            <a:off x="637352" y="1846388"/>
            <a:ext cx="8776449" cy="4822973"/>
          </a:xfrm>
          <a:prstGeom prst="rect">
            <a:avLst/>
          </a:prstGeom>
        </p:spPr>
        <p:txBody>
          <a:bodyPr vert="horz" lIns="91440" tIns="45720" rIns="91440" bIns="45720" rtlCol="0">
            <a:normAutofit/>
          </a:bodyPr>
          <a:lstStyle/>
          <a:p>
            <a:pPr fontAlgn="base"/>
            <a:r>
              <a:rPr lang="ru-RU" sz="2400" dirty="0" smtClean="0"/>
              <a:t> </a:t>
            </a:r>
            <a:r>
              <a:rPr lang="ru-RU" sz="2000" dirty="0" smtClean="0"/>
              <a:t/>
            </a:r>
            <a:br>
              <a:rPr lang="ru-RU" sz="2000" dirty="0" smtClean="0"/>
            </a:br>
            <a:endParaRPr kumimoji="0" lang="uk-UA" altLang="en-US" sz="2500" b="0" i="0" u="none" strike="noStrike" kern="1200" cap="none" spc="0" normalizeH="0" baseline="0" noProof="0" dirty="0" smtClean="0">
              <a:ln>
                <a:noFill/>
              </a:ln>
              <a:solidFill>
                <a:srgbClr val="000000"/>
              </a:solidFill>
              <a:effectLst/>
              <a:uLnTx/>
              <a:uFillTx/>
              <a:latin typeface="Verdana" pitchFamily="34" charset="0"/>
              <a:ea typeface="ＭＳ Ｐゴシック" pitchFamily="34" charset="-128"/>
              <a:cs typeface="+mn-cs"/>
            </a:endParaRPr>
          </a:p>
        </p:txBody>
      </p:sp>
      <p:sp>
        <p:nvSpPr>
          <p:cNvPr id="7" name="Content Placeholder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C1903E0-9D19-47CC-A590-B542BE7D4F40}"/>
              </a:ext>
            </a:extLst>
          </p:cNvPr>
          <p:cNvSpPr txBox="1">
            <a:spLocks/>
          </p:cNvSpPr>
          <p:nvPr/>
        </p:nvSpPr>
        <p:spPr>
          <a:xfrm>
            <a:off x="523745" y="1412776"/>
            <a:ext cx="3172304" cy="5184576"/>
          </a:xfrm>
          <a:prstGeom prst="rect">
            <a:avLst/>
          </a:prstGeom>
        </p:spPr>
        <p:txBody>
          <a:bodyPr vert="horz" lIns="91440" tIns="45720" rIns="91440" bIns="45720" rtlCol="0">
            <a:noAutofit/>
          </a:bodyPr>
          <a:lstStyle/>
          <a:p>
            <a:pPr algn="just"/>
            <a:endParaRPr lang="en-US" sz="2000" dirty="0" smtClean="0">
              <a:latin typeface="Verdana" pitchFamily="34" charset="0"/>
              <a:ea typeface="Verdana" pitchFamily="34" charset="0"/>
              <a:cs typeface="Verdana" pitchFamily="34" charset="0"/>
            </a:endParaRPr>
          </a:p>
          <a:p>
            <a:pPr algn="just"/>
            <a:r>
              <a:rPr lang="uk-UA" sz="2000" dirty="0" smtClean="0">
                <a:latin typeface="Verdana" pitchFamily="34" charset="0"/>
                <a:ea typeface="Verdana" pitchFamily="34" charset="0"/>
                <a:cs typeface="Verdana" pitchFamily="34" charset="0"/>
              </a:rPr>
              <a:t>Харків – 400 000 т ТПВ на рік;</a:t>
            </a:r>
            <a:endParaRPr lang="en-US" sz="2000" dirty="0" smtClean="0">
              <a:latin typeface="Verdana" pitchFamily="34" charset="0"/>
              <a:ea typeface="Verdana" pitchFamily="34" charset="0"/>
              <a:cs typeface="Verdana" pitchFamily="34" charset="0"/>
            </a:endParaRPr>
          </a:p>
          <a:p>
            <a:pPr algn="just"/>
            <a:endParaRPr lang="uk-UA" sz="2000" dirty="0" smtClean="0">
              <a:latin typeface="Verdana" pitchFamily="34" charset="0"/>
              <a:ea typeface="Verdana" pitchFamily="34" charset="0"/>
              <a:cs typeface="Verdana" pitchFamily="34" charset="0"/>
            </a:endParaRPr>
          </a:p>
          <a:p>
            <a:pPr algn="just"/>
            <a:r>
              <a:rPr lang="uk-UA" sz="2000" dirty="0" smtClean="0">
                <a:latin typeface="Verdana" pitchFamily="34" charset="0"/>
                <a:ea typeface="Verdana" pitchFamily="34" charset="0"/>
                <a:cs typeface="Verdana" pitchFamily="34" charset="0"/>
              </a:rPr>
              <a:t>Річні обсяги </a:t>
            </a:r>
            <a:r>
              <a:rPr lang="uk-UA" sz="2000" dirty="0" err="1" smtClean="0">
                <a:latin typeface="Verdana" pitchFamily="34" charset="0"/>
                <a:ea typeface="Verdana" pitchFamily="34" charset="0"/>
                <a:cs typeface="Verdana" pitchFamily="34" charset="0"/>
              </a:rPr>
              <a:t>ресурсоцінних</a:t>
            </a:r>
            <a:r>
              <a:rPr lang="uk-UA" sz="2000" dirty="0" smtClean="0">
                <a:latin typeface="Verdana" pitchFamily="34" charset="0"/>
                <a:ea typeface="Verdana" pitchFamily="34" charset="0"/>
                <a:cs typeface="Verdana" pitchFamily="34" charset="0"/>
              </a:rPr>
              <a:t> матеріалів (37%) – 148 000 т;</a:t>
            </a:r>
            <a:endParaRPr lang="en-US" sz="2000" dirty="0" smtClean="0">
              <a:latin typeface="Verdana" pitchFamily="34" charset="0"/>
              <a:ea typeface="Verdana" pitchFamily="34" charset="0"/>
              <a:cs typeface="Verdana" pitchFamily="34" charset="0"/>
            </a:endParaRPr>
          </a:p>
          <a:p>
            <a:pPr algn="just"/>
            <a:endParaRPr lang="uk-UA" sz="2000" dirty="0" smtClean="0">
              <a:latin typeface="Verdana" pitchFamily="34" charset="0"/>
              <a:ea typeface="Verdana" pitchFamily="34" charset="0"/>
              <a:cs typeface="Verdana" pitchFamily="34" charset="0"/>
            </a:endParaRPr>
          </a:p>
          <a:p>
            <a:pPr algn="just"/>
            <a:r>
              <a:rPr lang="uk-UA" sz="2000" dirty="0" smtClean="0">
                <a:latin typeface="Verdana" pitchFamily="34" charset="0"/>
                <a:ea typeface="Verdana" pitchFamily="34" charset="0"/>
                <a:cs typeface="Verdana" pitchFamily="34" charset="0"/>
              </a:rPr>
              <a:t>Середня ціна вторинної сировини – 150 </a:t>
            </a:r>
            <a:r>
              <a:rPr lang="en-US" sz="2000" dirty="0" smtClean="0">
                <a:latin typeface="Verdana" pitchFamily="34" charset="0"/>
                <a:ea typeface="Verdana" pitchFamily="34" charset="0"/>
                <a:cs typeface="Verdana" pitchFamily="34" charset="0"/>
              </a:rPr>
              <a:t>USD/</a:t>
            </a:r>
            <a:r>
              <a:rPr lang="uk-UA" sz="2000" dirty="0" smtClean="0">
                <a:latin typeface="Verdana" pitchFamily="34" charset="0"/>
                <a:ea typeface="Verdana" pitchFamily="34" charset="0"/>
                <a:cs typeface="Verdana" pitchFamily="34" charset="0"/>
              </a:rPr>
              <a:t>т;</a:t>
            </a:r>
            <a:endParaRPr lang="en-US" sz="2000" dirty="0" smtClean="0">
              <a:latin typeface="Verdana" pitchFamily="34" charset="0"/>
              <a:ea typeface="Verdana" pitchFamily="34" charset="0"/>
              <a:cs typeface="Verdana" pitchFamily="34" charset="0"/>
            </a:endParaRPr>
          </a:p>
          <a:p>
            <a:pPr algn="just"/>
            <a:endParaRPr lang="uk-UA" sz="2000" dirty="0" smtClean="0">
              <a:latin typeface="Verdana" pitchFamily="34" charset="0"/>
              <a:ea typeface="Verdana" pitchFamily="34" charset="0"/>
              <a:cs typeface="Verdana" pitchFamily="34" charset="0"/>
            </a:endParaRPr>
          </a:p>
          <a:p>
            <a:pPr algn="just"/>
            <a:r>
              <a:rPr lang="uk-UA" sz="2000" b="1" dirty="0" smtClean="0">
                <a:latin typeface="Verdana" pitchFamily="34" charset="0"/>
                <a:ea typeface="Verdana" pitchFamily="34" charset="0"/>
                <a:cs typeface="Verdana" pitchFamily="34" charset="0"/>
              </a:rPr>
              <a:t>Потенційний дохід від реалізації вторинної сировини – 22,2 </a:t>
            </a:r>
            <a:r>
              <a:rPr lang="uk-UA" sz="2000" b="1" dirty="0" err="1" smtClean="0">
                <a:latin typeface="Verdana" pitchFamily="34" charset="0"/>
                <a:ea typeface="Verdana" pitchFamily="34" charset="0"/>
                <a:cs typeface="Verdana" pitchFamily="34" charset="0"/>
              </a:rPr>
              <a:t>млн</a:t>
            </a:r>
            <a:r>
              <a:rPr lang="uk-UA" sz="2000" b="1" dirty="0" smtClean="0">
                <a:latin typeface="Verdana" pitchFamily="34" charset="0"/>
                <a:ea typeface="Verdana" pitchFamily="34" charset="0"/>
                <a:cs typeface="Verdana" pitchFamily="34" charset="0"/>
              </a:rPr>
              <a:t> </a:t>
            </a:r>
            <a:r>
              <a:rPr lang="en-US" sz="2000" b="1" dirty="0" smtClean="0">
                <a:latin typeface="Verdana" pitchFamily="34" charset="0"/>
                <a:ea typeface="Verdana" pitchFamily="34" charset="0"/>
                <a:cs typeface="Verdana" pitchFamily="34" charset="0"/>
              </a:rPr>
              <a:t>USD</a:t>
            </a:r>
            <a:r>
              <a:rPr lang="en-US" sz="2000" dirty="0" smtClean="0">
                <a:latin typeface="Verdana" pitchFamily="34" charset="0"/>
                <a:ea typeface="Verdana" pitchFamily="34" charset="0"/>
                <a:cs typeface="Verdana" pitchFamily="34" charset="0"/>
              </a:rPr>
              <a:t>.</a:t>
            </a:r>
            <a:endParaRPr lang="uk-UA" sz="2000" dirty="0" smtClean="0">
              <a:latin typeface="Verdana" pitchFamily="34" charset="0"/>
              <a:ea typeface="Verdana" pitchFamily="34" charset="0"/>
              <a:cs typeface="Verdana" pitchFamily="34" charset="0"/>
            </a:endParaRPr>
          </a:p>
          <a:p>
            <a:pPr algn="just"/>
            <a:endParaRPr lang="uk-UA" sz="1900" dirty="0"/>
          </a:p>
        </p:txBody>
      </p:sp>
      <p:sp>
        <p:nvSpPr>
          <p:cNvPr id="2091" name="Rectangle 43"/>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9" name="Picture 20"/>
          <p:cNvPicPr>
            <a:picLocks noChangeAspect="1" noChangeArrowheads="1"/>
          </p:cNvPicPr>
          <p:nvPr/>
        </p:nvPicPr>
        <p:blipFill>
          <a:blip r:embed="rId2" cstate="print"/>
          <a:srcRect/>
          <a:stretch>
            <a:fillRect/>
          </a:stretch>
        </p:blipFill>
        <p:spPr bwMode="auto">
          <a:xfrm>
            <a:off x="4115032" y="1484784"/>
            <a:ext cx="3350813" cy="3024336"/>
          </a:xfrm>
          <a:prstGeom prst="rect">
            <a:avLst/>
          </a:prstGeom>
          <a:noFill/>
          <a:ln w="9525" algn="ctr">
            <a:noFill/>
            <a:miter lim="800000"/>
            <a:headEnd/>
            <a:tailEnd/>
          </a:ln>
          <a:effectLst/>
        </p:spPr>
      </p:pic>
      <p:pic>
        <p:nvPicPr>
          <p:cNvPr id="10" name="Picture 21"/>
          <p:cNvPicPr>
            <a:picLocks noChangeAspect="1" noChangeArrowheads="1"/>
          </p:cNvPicPr>
          <p:nvPr/>
        </p:nvPicPr>
        <p:blipFill>
          <a:blip r:embed="rId3" cstate="print"/>
          <a:srcRect/>
          <a:stretch>
            <a:fillRect/>
          </a:stretch>
        </p:blipFill>
        <p:spPr bwMode="auto">
          <a:xfrm>
            <a:off x="5731112" y="3212977"/>
            <a:ext cx="3755021" cy="3383833"/>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Grp="1" noChangeArrowheads="1"/>
          </p:cNvSpPr>
          <p:nvPr>
            <p:ph type="ctrTitle"/>
          </p:nvPr>
        </p:nvSpPr>
        <p:spPr bwMode="auto">
          <a:xfrm>
            <a:off x="224471" y="69012"/>
            <a:ext cx="9337347" cy="1415772"/>
          </a:xfrm>
          <a:prstGeom prst="rect">
            <a:avLst/>
          </a:prstGeom>
          <a:noFill/>
          <a:ln w="9525">
            <a:noFill/>
            <a:miter lim="800000"/>
            <a:headEnd/>
            <a:tailEnd/>
          </a:ln>
        </p:spPr>
        <p:txBody>
          <a:bodyPr wrap="square" lIns="0" tIns="0" rIns="0" bIns="0">
            <a:spAutoFit/>
          </a:bodyPr>
          <a:lstStyle/>
          <a:p>
            <a:pPr algn="l">
              <a:buSzPct val="100000"/>
            </a:pPr>
            <a:r>
              <a:rPr lang="uk-UA" altLang="en-US" sz="2400" b="1" dirty="0" smtClean="0">
                <a:solidFill>
                  <a:srgbClr val="009DE0"/>
                </a:solidFill>
                <a:latin typeface="Verdana" pitchFamily="34" charset="0"/>
                <a:ea typeface="ＭＳ Ｐゴシック" pitchFamily="34" charset="-128"/>
              </a:rPr>
              <a:t>3. </a:t>
            </a:r>
            <a:r>
              <a:rPr lang="uk-UA" altLang="en-US" sz="2400" b="1" dirty="0">
                <a:solidFill>
                  <a:srgbClr val="009DE0"/>
                </a:solidFill>
                <a:latin typeface="Verdana" pitchFamily="34" charset="0"/>
                <a:ea typeface="ＭＳ Ｐゴシック" pitchFamily="34" charset="-128"/>
              </a:rPr>
              <a:t>ЕКОНОМІЧНИЙ</a:t>
            </a:r>
            <a:r>
              <a:rPr lang="uk-UA" altLang="en-US" sz="2400" b="1" dirty="0" smtClean="0">
                <a:solidFill>
                  <a:srgbClr val="009DE0"/>
                </a:solidFill>
                <a:latin typeface="Verdana" pitchFamily="34" charset="0"/>
                <a:ea typeface="ＭＳ Ｐゴシック" pitchFamily="34" charset="-128"/>
              </a:rPr>
              <a:t> ПОТЕНЦІАЛ СФЕРИ ПОВОДЖЕННЯ З ВІДХОДАМИ</a:t>
            </a:r>
            <a:br>
              <a:rPr lang="uk-UA" altLang="en-US" sz="2400" b="1" dirty="0" smtClean="0">
                <a:solidFill>
                  <a:srgbClr val="009DE0"/>
                </a:solidFill>
                <a:latin typeface="Verdana" pitchFamily="34" charset="0"/>
                <a:ea typeface="ＭＳ Ｐゴシック" pitchFamily="34" charset="-128"/>
              </a:rPr>
            </a:br>
            <a:r>
              <a:rPr lang="uk-UA" altLang="en-US" sz="2400" b="1" dirty="0" smtClean="0">
                <a:solidFill>
                  <a:srgbClr val="009DE0"/>
                </a:solidFill>
                <a:latin typeface="Verdana" pitchFamily="34" charset="0"/>
                <a:ea typeface="ＭＳ Ｐゴシック" pitchFamily="34" charset="-128"/>
              </a:rPr>
              <a:t> </a:t>
            </a:r>
            <a:r>
              <a:rPr lang="en-US" altLang="en-US" sz="2400" cap="none" dirty="0" smtClean="0">
                <a:solidFill>
                  <a:srgbClr val="009DE0"/>
                </a:solidFill>
                <a:latin typeface="Verdana" pitchFamily="34" charset="0"/>
                <a:ea typeface="ＭＳ Ｐゴシック" pitchFamily="34" charset="-128"/>
              </a:rPr>
              <a:t/>
            </a:r>
            <a:br>
              <a:rPr lang="en-US" altLang="en-US" sz="2400" cap="none" dirty="0" smtClean="0">
                <a:solidFill>
                  <a:srgbClr val="009DE0"/>
                </a:solidFill>
                <a:latin typeface="Verdana" pitchFamily="34" charset="0"/>
                <a:ea typeface="ＭＳ Ｐゴシック" pitchFamily="34" charset="-128"/>
              </a:rPr>
            </a:br>
            <a:r>
              <a:rPr lang="uk-UA" altLang="en-US" sz="2000" b="1" dirty="0" smtClean="0">
                <a:solidFill>
                  <a:srgbClr val="009DE0"/>
                </a:solidFill>
                <a:latin typeface="Verdana" pitchFamily="34" charset="0"/>
                <a:ea typeface="ＭＳ Ｐゴシック" pitchFamily="34" charset="-128"/>
              </a:rPr>
              <a:t>ОЦІНКА РЕСУРСО-ЗБЕРЕЖЕННЯ СФЕРИ ТПВ</a:t>
            </a:r>
            <a:endParaRPr lang="en-US" altLang="en-US" sz="2000" b="1" dirty="0">
              <a:solidFill>
                <a:srgbClr val="000000"/>
              </a:solidFill>
            </a:endParaRPr>
          </a:p>
        </p:txBody>
      </p:sp>
      <p:sp>
        <p:nvSpPr>
          <p:cNvPr id="5" name="Подзаголовок 2"/>
          <p:cNvSpPr>
            <a:spLocks noGrp="1"/>
          </p:cNvSpPr>
          <p:nvPr>
            <p:ph type="subTitle" idx="1"/>
          </p:nvPr>
        </p:nvSpPr>
        <p:spPr>
          <a:xfrm>
            <a:off x="583600" y="1196752"/>
            <a:ext cx="8678944" cy="5184576"/>
          </a:xfrm>
        </p:spPr>
        <p:txBody>
          <a:bodyPr>
            <a:normAutofit/>
          </a:bodyPr>
          <a:lstStyle/>
          <a:p>
            <a:pPr algn="just">
              <a:buFont typeface="Arial" pitchFamily="34" charset="0"/>
              <a:buChar char="•"/>
            </a:pPr>
            <a:endParaRPr lang="uk-UA" altLang="en-US" sz="1800" dirty="0" smtClean="0">
              <a:solidFill>
                <a:schemeClr val="tx1"/>
              </a:solidFill>
              <a:latin typeface="Verdana" pitchFamily="34" charset="0"/>
              <a:ea typeface="ＭＳ Ｐゴシック" pitchFamily="34" charset="-128"/>
            </a:endParaRPr>
          </a:p>
          <a:p>
            <a:pPr algn="just">
              <a:buFont typeface="Arial" pitchFamily="34" charset="0"/>
              <a:buChar char="•"/>
            </a:pPr>
            <a:endParaRPr lang="ru-RU" sz="1800" dirty="0" smtClean="0"/>
          </a:p>
          <a:p>
            <a:pPr algn="just"/>
            <a:endParaRPr lang="uk-UA" altLang="en-US" sz="1800" dirty="0" smtClean="0">
              <a:solidFill>
                <a:srgbClr val="000000"/>
              </a:solidFill>
              <a:latin typeface="Verdana" pitchFamily="34" charset="0"/>
              <a:ea typeface="ＭＳ Ｐゴシック" pitchFamily="34" charset="-128"/>
            </a:endParaRPr>
          </a:p>
        </p:txBody>
      </p:sp>
      <p:sp>
        <p:nvSpPr>
          <p:cNvPr id="4" name="Content Placeholder 2"/>
          <p:cNvSpPr txBox="1">
            <a:spLocks/>
          </p:cNvSpPr>
          <p:nvPr/>
        </p:nvSpPr>
        <p:spPr>
          <a:xfrm>
            <a:off x="637352" y="1846388"/>
            <a:ext cx="8776449" cy="4822973"/>
          </a:xfrm>
          <a:prstGeom prst="rect">
            <a:avLst/>
          </a:prstGeom>
        </p:spPr>
        <p:txBody>
          <a:bodyPr vert="horz" lIns="91440" tIns="45720" rIns="91440" bIns="45720" rtlCol="0">
            <a:normAutofit/>
          </a:bodyPr>
          <a:lstStyle/>
          <a:p>
            <a:pPr fontAlgn="base"/>
            <a:r>
              <a:rPr lang="ru-RU" sz="2400" dirty="0" smtClean="0"/>
              <a:t> </a:t>
            </a:r>
            <a:r>
              <a:rPr lang="ru-RU" sz="2000" dirty="0" smtClean="0"/>
              <a:t/>
            </a:r>
            <a:br>
              <a:rPr lang="ru-RU" sz="2000" dirty="0" smtClean="0"/>
            </a:br>
            <a:endParaRPr kumimoji="0" lang="uk-UA" altLang="en-US" sz="2500" b="0" i="0" u="none" strike="noStrike" kern="1200" cap="none" spc="0" normalizeH="0" baseline="0" noProof="0" dirty="0" smtClean="0">
              <a:ln>
                <a:noFill/>
              </a:ln>
              <a:solidFill>
                <a:srgbClr val="000000"/>
              </a:solidFill>
              <a:effectLst/>
              <a:uLnTx/>
              <a:uFillTx/>
              <a:latin typeface="Verdana" pitchFamily="34" charset="0"/>
              <a:ea typeface="ＭＳ Ｐゴシック" pitchFamily="34" charset="-128"/>
              <a:cs typeface="+mn-cs"/>
            </a:endParaRPr>
          </a:p>
        </p:txBody>
      </p:sp>
      <p:sp>
        <p:nvSpPr>
          <p:cNvPr id="2091" name="Rectangle 43"/>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2" name="Прямоугольник 11"/>
          <p:cNvSpPr/>
          <p:nvPr/>
        </p:nvSpPr>
        <p:spPr>
          <a:xfrm>
            <a:off x="703310" y="1556792"/>
            <a:ext cx="8738799" cy="5355312"/>
          </a:xfrm>
          <a:prstGeom prst="rect">
            <a:avLst/>
          </a:prstGeom>
        </p:spPr>
        <p:txBody>
          <a:bodyPr wrap="square">
            <a:spAutoFit/>
          </a:bodyPr>
          <a:lstStyle/>
          <a:p>
            <a:r>
              <a:rPr lang="en-US" b="1" dirty="0" smtClean="0">
                <a:latin typeface="Verdana" pitchFamily="34" charset="0"/>
                <a:ea typeface="Verdana" pitchFamily="34" charset="0"/>
                <a:cs typeface="Verdana" pitchFamily="34" charset="0"/>
              </a:rPr>
              <a:t>1</a:t>
            </a:r>
            <a:r>
              <a:rPr lang="uk-UA" b="1" dirty="0" smtClean="0">
                <a:latin typeface="Verdana" pitchFamily="34" charset="0"/>
                <a:ea typeface="Verdana" pitchFamily="34" charset="0"/>
                <a:cs typeface="Verdana" pitchFamily="34" charset="0"/>
              </a:rPr>
              <a:t>.  </a:t>
            </a:r>
            <a:r>
              <a:rPr lang="uk-UA" b="1" u="sng" dirty="0" smtClean="0">
                <a:latin typeface="Verdana" pitchFamily="34" charset="0"/>
                <a:ea typeface="Verdana" pitchFamily="34" charset="0"/>
                <a:cs typeface="Verdana" pitchFamily="34" charset="0"/>
              </a:rPr>
              <a:t>Повторне використання макулатури </a:t>
            </a:r>
          </a:p>
          <a:p>
            <a:pPr indent="457200"/>
            <a:r>
              <a:rPr lang="uk-UA" dirty="0" smtClean="0">
                <a:latin typeface="Verdana" pitchFamily="34" charset="0"/>
                <a:ea typeface="Verdana" pitchFamily="34" charset="0"/>
                <a:cs typeface="Verdana" pitchFamily="34" charset="0"/>
              </a:rPr>
              <a:t>- Потребує в 2 рази менше енергії, ніж для виробництва паперу;</a:t>
            </a:r>
          </a:p>
          <a:p>
            <a:pPr indent="457200"/>
            <a:r>
              <a:rPr lang="uk-UA" dirty="0" smtClean="0">
                <a:latin typeface="Verdana" pitchFamily="34" charset="0"/>
                <a:ea typeface="Verdana" pitchFamily="34" charset="0"/>
                <a:cs typeface="Verdana" pitchFamily="34" charset="0"/>
              </a:rPr>
              <a:t>- Зменшує використання води на 60%;</a:t>
            </a:r>
          </a:p>
          <a:p>
            <a:pPr indent="457200"/>
            <a:r>
              <a:rPr lang="uk-UA" dirty="0" smtClean="0">
                <a:latin typeface="Verdana" pitchFamily="34" charset="0"/>
                <a:ea typeface="Verdana" pitchFamily="34" charset="0"/>
                <a:cs typeface="Verdana" pitchFamily="34" charset="0"/>
              </a:rPr>
              <a:t>- Зменшує забруднення повітря на 74%, води на 35%;</a:t>
            </a:r>
          </a:p>
          <a:p>
            <a:pPr indent="457200"/>
            <a:r>
              <a:rPr lang="uk-UA" dirty="0" smtClean="0">
                <a:latin typeface="Verdana" pitchFamily="34" charset="0"/>
                <a:ea typeface="Verdana" pitchFamily="34" charset="0"/>
                <a:cs typeface="Verdana" pitchFamily="34" charset="0"/>
              </a:rPr>
              <a:t>- Економить природні ресурси: </a:t>
            </a:r>
          </a:p>
          <a:p>
            <a:pPr indent="457200"/>
            <a:r>
              <a:rPr lang="uk-UA" dirty="0" smtClean="0">
                <a:latin typeface="Verdana" pitchFamily="34" charset="0"/>
                <a:ea typeface="Verdana" pitchFamily="34" charset="0"/>
                <a:cs typeface="Verdana" pitchFamily="34" charset="0"/>
              </a:rPr>
              <a:t> </a:t>
            </a:r>
            <a:r>
              <a:rPr lang="uk-UA" b="1" u="sng" dirty="0" smtClean="0">
                <a:latin typeface="Verdana" pitchFamily="34" charset="0"/>
                <a:ea typeface="Verdana" pitchFamily="34" charset="0"/>
                <a:cs typeface="Verdana" pitchFamily="34" charset="0"/>
              </a:rPr>
              <a:t>750 кг макулатури = 30 000 зошитів = 22 дерева</a:t>
            </a:r>
          </a:p>
          <a:p>
            <a:pPr>
              <a:buAutoNum type="arabicPeriod" startAt="2"/>
            </a:pPr>
            <a:endParaRPr lang="uk-UA" u="sng" dirty="0" smtClean="0">
              <a:latin typeface="Verdana" pitchFamily="34" charset="0"/>
              <a:ea typeface="Verdana" pitchFamily="34" charset="0"/>
              <a:cs typeface="Verdana" pitchFamily="34" charset="0"/>
            </a:endParaRPr>
          </a:p>
          <a:p>
            <a:r>
              <a:rPr lang="uk-UA" b="1" dirty="0" smtClean="0">
                <a:latin typeface="Verdana" pitchFamily="34" charset="0"/>
                <a:ea typeface="Verdana" pitchFamily="34" charset="0"/>
                <a:cs typeface="Verdana" pitchFamily="34" charset="0"/>
              </a:rPr>
              <a:t>2.  </a:t>
            </a:r>
            <a:r>
              <a:rPr lang="uk-UA" b="1" u="sng" dirty="0" smtClean="0">
                <a:latin typeface="Verdana" pitchFamily="34" charset="0"/>
                <a:ea typeface="Verdana" pitchFamily="34" charset="0"/>
                <a:cs typeface="Verdana" pitchFamily="34" charset="0"/>
              </a:rPr>
              <a:t>Повторне використання скла</a:t>
            </a:r>
          </a:p>
          <a:p>
            <a:pPr marL="612000" indent="0">
              <a:buNone/>
            </a:pPr>
            <a:r>
              <a:rPr lang="uk-UA" dirty="0" smtClean="0">
                <a:latin typeface="Verdana" pitchFamily="34" charset="0"/>
                <a:ea typeface="Verdana" pitchFamily="34" charset="0"/>
                <a:cs typeface="Verdana" pitchFamily="34" charset="0"/>
              </a:rPr>
              <a:t>1 тонна переробленого скла заощаджує  650 кг піску, 186 кг соди, 200 кг вапняку.</a:t>
            </a:r>
          </a:p>
          <a:p>
            <a:pPr marL="0" lvl="1" indent="0">
              <a:buNone/>
            </a:pPr>
            <a:endParaRPr lang="ru-RU" dirty="0" smtClean="0">
              <a:latin typeface="Verdana" pitchFamily="34" charset="0"/>
              <a:ea typeface="Verdana" pitchFamily="34" charset="0"/>
              <a:cs typeface="Verdana" pitchFamily="34" charset="0"/>
            </a:endParaRPr>
          </a:p>
          <a:p>
            <a:r>
              <a:rPr lang="uk-UA" b="1" dirty="0" smtClean="0">
                <a:latin typeface="Verdana" pitchFamily="34" charset="0"/>
                <a:ea typeface="Verdana" pitchFamily="34" charset="0"/>
                <a:cs typeface="Verdana" pitchFamily="34" charset="0"/>
              </a:rPr>
              <a:t>3.  </a:t>
            </a:r>
            <a:r>
              <a:rPr lang="uk-UA" b="1" u="sng" dirty="0" smtClean="0">
                <a:latin typeface="Verdana" pitchFamily="34" charset="0"/>
                <a:ea typeface="Verdana" pitchFamily="34" charset="0"/>
                <a:cs typeface="Verdana" pitchFamily="34" charset="0"/>
              </a:rPr>
              <a:t>Повторне використання пластмаси </a:t>
            </a:r>
          </a:p>
          <a:p>
            <a:pPr indent="457200"/>
            <a:r>
              <a:rPr lang="uk-UA" dirty="0" smtClean="0">
                <a:latin typeface="Verdana" pitchFamily="34" charset="0"/>
                <a:ea typeface="Verdana" pitchFamily="34" charset="0"/>
                <a:cs typeface="Verdana" pitchFamily="34" charset="0"/>
              </a:rPr>
              <a:t>- 1 тонна переробленої пластмаси заощаджує 1,8 т нафти;</a:t>
            </a:r>
          </a:p>
          <a:p>
            <a:pPr indent="457200"/>
            <a:r>
              <a:rPr lang="uk-UA" dirty="0" smtClean="0">
                <a:latin typeface="Verdana" pitchFamily="34" charset="0"/>
                <a:ea typeface="Verdana" pitchFamily="34" charset="0"/>
                <a:cs typeface="Verdana" pitchFamily="34" charset="0"/>
              </a:rPr>
              <a:t>- Обсяги збирання пластмаси (15 від обсягів ТПВ)  - 60 000 тонн на рік;</a:t>
            </a:r>
          </a:p>
          <a:p>
            <a:pPr indent="457200"/>
            <a:r>
              <a:rPr lang="uk-UA" dirty="0" smtClean="0">
                <a:latin typeface="Verdana" pitchFamily="34" charset="0"/>
                <a:ea typeface="Verdana" pitchFamily="34" charset="0"/>
                <a:cs typeface="Verdana" pitchFamily="34" charset="0"/>
              </a:rPr>
              <a:t>- Обсяги заощадження нафти  - 60 000 * 1,8 = 108 000 тонн;</a:t>
            </a:r>
          </a:p>
          <a:p>
            <a:pPr indent="457200"/>
            <a:r>
              <a:rPr lang="uk-UA" dirty="0" smtClean="0">
                <a:latin typeface="Verdana" pitchFamily="34" charset="0"/>
                <a:ea typeface="Verdana" pitchFamily="34" charset="0"/>
                <a:cs typeface="Verdana" pitchFamily="34" charset="0"/>
              </a:rPr>
              <a:t>- Ціна нафти - </a:t>
            </a:r>
            <a:r>
              <a:rPr lang="en-US" dirty="0" smtClean="0">
                <a:latin typeface="Verdana" pitchFamily="34" charset="0"/>
                <a:ea typeface="Verdana" pitchFamily="34" charset="0"/>
                <a:cs typeface="Verdana" pitchFamily="34" charset="0"/>
              </a:rPr>
              <a:t>$</a:t>
            </a:r>
            <a:r>
              <a:rPr lang="uk-UA" dirty="0" smtClean="0">
                <a:latin typeface="Verdana" pitchFamily="34" charset="0"/>
                <a:ea typeface="Verdana" pitchFamily="34" charset="0"/>
                <a:cs typeface="Verdana" pitchFamily="34" charset="0"/>
              </a:rPr>
              <a:t>20/1 барель (159 л) або </a:t>
            </a:r>
            <a:r>
              <a:rPr lang="en-US" dirty="0" smtClean="0">
                <a:latin typeface="Verdana" pitchFamily="34" charset="0"/>
                <a:ea typeface="Verdana" pitchFamily="34" charset="0"/>
                <a:cs typeface="Verdana" pitchFamily="34" charset="0"/>
              </a:rPr>
              <a:t>$</a:t>
            </a:r>
            <a:r>
              <a:rPr lang="ru-RU" dirty="0" smtClean="0">
                <a:latin typeface="Verdana" pitchFamily="34" charset="0"/>
                <a:ea typeface="Verdana" pitchFamily="34" charset="0"/>
                <a:cs typeface="Verdana" pitchFamily="34" charset="0"/>
              </a:rPr>
              <a:t>125</a:t>
            </a:r>
            <a:r>
              <a:rPr lang="uk-UA" dirty="0" smtClean="0">
                <a:latin typeface="Verdana" pitchFamily="34" charset="0"/>
                <a:ea typeface="Verdana" pitchFamily="34" charset="0"/>
                <a:cs typeface="Verdana" pitchFamily="34" charset="0"/>
              </a:rPr>
              <a:t>/1 тонна;</a:t>
            </a:r>
          </a:p>
          <a:p>
            <a:pPr indent="457200"/>
            <a:r>
              <a:rPr lang="uk-UA" b="1" dirty="0" smtClean="0">
                <a:latin typeface="Verdana" pitchFamily="34" charset="0"/>
                <a:ea typeface="Verdana" pitchFamily="34" charset="0"/>
                <a:cs typeface="Verdana" pitchFamily="34" charset="0"/>
              </a:rPr>
              <a:t>Потенційна економія коштів на рік - $125 * 108 000 т = $13 500 000</a:t>
            </a:r>
            <a:r>
              <a:rPr lang="uk-UA" dirty="0" smtClean="0">
                <a:latin typeface="Verdana" pitchFamily="34" charset="0"/>
                <a:ea typeface="Verdana" pitchFamily="34" charset="0"/>
                <a:cs typeface="Verdana" pitchFamily="34" charset="0"/>
              </a:rPr>
              <a:t>.</a:t>
            </a:r>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Grp="1" noChangeArrowheads="1"/>
          </p:cNvSpPr>
          <p:nvPr>
            <p:ph type="ctrTitle"/>
          </p:nvPr>
        </p:nvSpPr>
        <p:spPr bwMode="auto">
          <a:xfrm>
            <a:off x="662524" y="86943"/>
            <a:ext cx="8540167" cy="1723549"/>
          </a:xfrm>
          <a:prstGeom prst="rect">
            <a:avLst/>
          </a:prstGeom>
          <a:noFill/>
          <a:ln w="9525">
            <a:noFill/>
            <a:miter lim="800000"/>
            <a:headEnd/>
            <a:tailEnd/>
          </a:ln>
        </p:spPr>
        <p:txBody>
          <a:bodyPr wrap="square" lIns="0" tIns="0" rIns="0" bIns="0">
            <a:spAutoFit/>
          </a:bodyPr>
          <a:lstStyle/>
          <a:p>
            <a:pPr algn="l">
              <a:buSzPct val="100000"/>
            </a:pPr>
            <a:r>
              <a:rPr lang="uk-UA" altLang="en-US" sz="2400" b="1" cap="none" dirty="0" smtClean="0">
                <a:solidFill>
                  <a:srgbClr val="009DE0"/>
                </a:solidFill>
                <a:latin typeface="Verdana" pitchFamily="34" charset="0"/>
                <a:ea typeface="ＭＳ Ｐゴシック" pitchFamily="34" charset="-128"/>
              </a:rPr>
              <a:t/>
            </a:r>
            <a:br>
              <a:rPr lang="uk-UA" altLang="en-US" sz="2400" b="1" cap="none" dirty="0" smtClean="0">
                <a:solidFill>
                  <a:srgbClr val="009DE0"/>
                </a:solidFill>
                <a:latin typeface="Verdana" pitchFamily="34" charset="0"/>
                <a:ea typeface="ＭＳ Ｐゴシック" pitchFamily="34" charset="-128"/>
              </a:rPr>
            </a:br>
            <a:r>
              <a:rPr lang="uk-UA" altLang="en-US" sz="2400" b="1" cap="none" dirty="0" smtClean="0">
                <a:solidFill>
                  <a:srgbClr val="009DE0"/>
                </a:solidFill>
                <a:latin typeface="Verdana" pitchFamily="34" charset="0"/>
                <a:ea typeface="ＭＳ Ｐゴシック" pitchFamily="34" charset="-128"/>
              </a:rPr>
              <a:t>4. ВИСНОВКИ </a:t>
            </a:r>
            <a:r>
              <a:rPr lang="en-US" altLang="en-US" sz="2400" b="1" cap="none" dirty="0" smtClean="0">
                <a:solidFill>
                  <a:srgbClr val="009DE0"/>
                </a:solidFill>
                <a:latin typeface="Verdana" pitchFamily="34" charset="0"/>
                <a:ea typeface="ＭＳ Ｐゴシック" pitchFamily="34" charset="-128"/>
              </a:rPr>
              <a:t> </a:t>
            </a:r>
            <a:r>
              <a:rPr lang="uk-UA" altLang="en-US" sz="2400" b="1" cap="none" dirty="0" smtClean="0">
                <a:solidFill>
                  <a:srgbClr val="009DE0"/>
                </a:solidFill>
                <a:latin typeface="Verdana" pitchFamily="34" charset="0"/>
                <a:ea typeface="ＭＳ Ｐゴシック" pitchFamily="34" charset="-128"/>
              </a:rPr>
              <a:t/>
            </a:r>
            <a:br>
              <a:rPr lang="uk-UA" altLang="en-US" sz="2400" b="1" cap="none" dirty="0" smtClean="0">
                <a:solidFill>
                  <a:srgbClr val="009DE0"/>
                </a:solidFill>
                <a:latin typeface="Verdana" pitchFamily="34" charset="0"/>
                <a:ea typeface="ＭＳ Ｐゴシック" pitchFamily="34" charset="-128"/>
              </a:rPr>
            </a:br>
            <a:r>
              <a:rPr lang="en-US" altLang="en-US" sz="2400" cap="none" dirty="0" smtClean="0">
                <a:solidFill>
                  <a:srgbClr val="009DE0"/>
                </a:solidFill>
                <a:latin typeface="Verdana" pitchFamily="34" charset="0"/>
                <a:ea typeface="ＭＳ Ｐゴシック" pitchFamily="34" charset="-128"/>
              </a:rPr>
              <a:t/>
            </a:r>
            <a:br>
              <a:rPr lang="en-US" altLang="en-US" sz="2400" cap="none" dirty="0" smtClean="0">
                <a:solidFill>
                  <a:srgbClr val="009DE0"/>
                </a:solidFill>
                <a:latin typeface="Verdana" pitchFamily="34" charset="0"/>
                <a:ea typeface="ＭＳ Ｐゴシック" pitchFamily="34" charset="-128"/>
              </a:rPr>
            </a:br>
            <a:r>
              <a:rPr lang="en-US" altLang="en-US" sz="2000" b="1" dirty="0" smtClean="0">
                <a:solidFill>
                  <a:srgbClr val="009DE0"/>
                </a:solidFill>
                <a:latin typeface="Verdana" pitchFamily="34" charset="0"/>
                <a:ea typeface="ＭＳ Ｐゴシック" pitchFamily="34" charset="-128"/>
              </a:rPr>
              <a:t/>
            </a:r>
            <a:br>
              <a:rPr lang="en-US" altLang="en-US" sz="2000" b="1" dirty="0" smtClean="0">
                <a:solidFill>
                  <a:srgbClr val="009DE0"/>
                </a:solidFill>
                <a:latin typeface="Verdana" pitchFamily="34" charset="0"/>
                <a:ea typeface="ＭＳ Ｐゴシック" pitchFamily="34" charset="-128"/>
              </a:rPr>
            </a:br>
            <a:endParaRPr lang="en-US" altLang="en-US" sz="2000" b="1" dirty="0">
              <a:solidFill>
                <a:srgbClr val="000000"/>
              </a:solidFill>
            </a:endParaRPr>
          </a:p>
        </p:txBody>
      </p:sp>
      <p:sp>
        <p:nvSpPr>
          <p:cNvPr id="5" name="Подзаголовок 2"/>
          <p:cNvSpPr>
            <a:spLocks noGrp="1"/>
          </p:cNvSpPr>
          <p:nvPr>
            <p:ph type="subTitle" idx="1"/>
          </p:nvPr>
        </p:nvSpPr>
        <p:spPr>
          <a:xfrm>
            <a:off x="583600" y="1412776"/>
            <a:ext cx="8678944" cy="5184576"/>
          </a:xfrm>
        </p:spPr>
        <p:txBody>
          <a:bodyPr>
            <a:normAutofit/>
          </a:bodyPr>
          <a:lstStyle/>
          <a:p>
            <a:pPr algn="just"/>
            <a:r>
              <a:rPr lang="uk-UA" sz="1800" dirty="0" smtClean="0"/>
              <a:t> </a:t>
            </a:r>
            <a:endParaRPr lang="ru-RU" sz="1800" dirty="0" smtClean="0"/>
          </a:p>
          <a:p>
            <a:pPr algn="just">
              <a:buFont typeface="Arial" pitchFamily="34" charset="0"/>
              <a:buChar char="•"/>
            </a:pPr>
            <a:endParaRPr lang="uk-UA" altLang="en-US" sz="1800" dirty="0" smtClean="0">
              <a:solidFill>
                <a:schemeClr val="tx1"/>
              </a:solidFill>
              <a:latin typeface="Verdana" pitchFamily="34" charset="0"/>
              <a:ea typeface="ＭＳ Ｐゴシック" pitchFamily="34" charset="-128"/>
            </a:endParaRPr>
          </a:p>
          <a:p>
            <a:pPr algn="just"/>
            <a:endParaRPr lang="uk-UA" altLang="en-US" sz="1800" dirty="0" smtClean="0">
              <a:solidFill>
                <a:srgbClr val="000000"/>
              </a:solidFill>
              <a:latin typeface="Verdana" pitchFamily="34" charset="0"/>
              <a:ea typeface="ＭＳ Ｐゴシック" pitchFamily="34" charset="-128"/>
            </a:endParaRPr>
          </a:p>
        </p:txBody>
      </p:sp>
      <p:sp>
        <p:nvSpPr>
          <p:cNvPr id="4" name="Content Placeholder 2"/>
          <p:cNvSpPr txBox="1">
            <a:spLocks/>
          </p:cNvSpPr>
          <p:nvPr/>
        </p:nvSpPr>
        <p:spPr>
          <a:xfrm>
            <a:off x="643455" y="1628800"/>
            <a:ext cx="8776449" cy="4968552"/>
          </a:xfrm>
          <a:prstGeom prst="rect">
            <a:avLst/>
          </a:prstGeom>
        </p:spPr>
        <p:txBody>
          <a:bodyPr vert="horz" lIns="91440" tIns="45720" rIns="91440" bIns="45720" rtlCol="0">
            <a:normAutofit/>
          </a:bodyPr>
          <a:lstStyle/>
          <a:p>
            <a:pPr lvl="1">
              <a:lnSpc>
                <a:spcPct val="140000"/>
              </a:lnSpc>
            </a:pPr>
            <a:endParaRPr lang="uk-UA" altLang="en-US" sz="2000" dirty="0" smtClean="0">
              <a:solidFill>
                <a:srgbClr val="000000"/>
              </a:solidFill>
              <a:latin typeface="Verdana" pitchFamily="34" charset="0"/>
              <a:ea typeface="ＭＳ Ｐゴシック" pitchFamily="34" charset="-128"/>
            </a:endParaRPr>
          </a:p>
          <a:p>
            <a:pPr lvl="2">
              <a:spcAft>
                <a:spcPts val="600"/>
              </a:spcAft>
            </a:pPr>
            <a:endParaRPr lang="uk-UA" altLang="en-US" dirty="0" smtClean="0">
              <a:solidFill>
                <a:srgbClr val="000000"/>
              </a:solidFill>
              <a:latin typeface="Verdana" pitchFamily="34" charset="0"/>
              <a:ea typeface="ＭＳ Ｐゴシック" pitchFamily="34" charset="-128"/>
            </a:endParaRPr>
          </a:p>
          <a:p>
            <a:pPr>
              <a:lnSpc>
                <a:spcPct val="124000"/>
              </a:lnSpc>
              <a:buFont typeface="Arial" pitchFamily="34" charset="0"/>
              <a:buChar char="•"/>
            </a:pPr>
            <a:endParaRPr lang="ru-RU" sz="2000" dirty="0" smtClean="0"/>
          </a:p>
        </p:txBody>
      </p:sp>
      <p:sp>
        <p:nvSpPr>
          <p:cNvPr id="7" name="Content Placeholder 2"/>
          <p:cNvSpPr txBox="1">
            <a:spLocks/>
          </p:cNvSpPr>
          <p:nvPr/>
        </p:nvSpPr>
        <p:spPr>
          <a:xfrm>
            <a:off x="643455" y="1777578"/>
            <a:ext cx="8738799" cy="4603750"/>
          </a:xfrm>
          <a:prstGeom prst="rect">
            <a:avLst/>
          </a:prstGeom>
        </p:spPr>
        <p:txBody>
          <a:bodyPr vert="horz" lIns="91440" tIns="45720" rIns="91440" bIns="45720" rtlCol="0">
            <a:normAutofit fontScale="92500" lnSpcReduction="20000"/>
          </a:bodyPr>
          <a:lstStyle/>
          <a:p>
            <a:pPr marL="250825" lvl="1" algn="just">
              <a:spcBef>
                <a:spcPct val="20000"/>
              </a:spcBef>
              <a:defRPr/>
            </a:pPr>
            <a:r>
              <a:rPr kumimoji="0" lang="uk-UA" altLang="en-US" sz="16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1.  У</a:t>
            </a:r>
            <a:r>
              <a:rPr lang="uk-UA" sz="1600" dirty="0" smtClean="0">
                <a:latin typeface="Verdana" pitchFamily="34" charset="0"/>
                <a:ea typeface="Verdana" pitchFamily="34" charset="0"/>
                <a:cs typeface="Verdana" pitchFamily="34" charset="0"/>
              </a:rPr>
              <a:t> країнах Європейського Союзу запроваджено комплексний підхід до управління відходами, який є досить гнучким з погляду реагування на зміни та нові проблеми, що виникають у цій сфері;</a:t>
            </a:r>
          </a:p>
          <a:p>
            <a:pPr marL="250825" lvl="1" algn="just">
              <a:spcBef>
                <a:spcPct val="20000"/>
              </a:spcBef>
              <a:defRPr/>
            </a:pPr>
            <a:endParaRPr lang="uk-UA" sz="1600" dirty="0" smtClean="0">
              <a:latin typeface="Verdana" pitchFamily="34" charset="0"/>
              <a:ea typeface="Verdana" pitchFamily="34" charset="0"/>
              <a:cs typeface="Verdana" pitchFamily="34" charset="0"/>
            </a:endParaRPr>
          </a:p>
          <a:p>
            <a:pPr marL="250825" lvl="1" algn="just">
              <a:spcBef>
                <a:spcPct val="20000"/>
              </a:spcBef>
              <a:defRPr/>
            </a:pPr>
            <a:r>
              <a:rPr lang="uk-UA" sz="1600" dirty="0" smtClean="0">
                <a:latin typeface="Verdana" pitchFamily="34" charset="0"/>
                <a:ea typeface="Verdana" pitchFamily="34" charset="0"/>
                <a:cs typeface="Verdana" pitchFamily="34" charset="0"/>
              </a:rPr>
              <a:t>2. Законодавство України:</a:t>
            </a:r>
            <a:endParaRPr lang="ru-RU" sz="1600" dirty="0" smtClean="0">
              <a:latin typeface="Verdana" pitchFamily="34" charset="0"/>
              <a:ea typeface="Verdana" pitchFamily="34" charset="0"/>
              <a:cs typeface="Verdana" pitchFamily="34" charset="0"/>
            </a:endParaRPr>
          </a:p>
          <a:p>
            <a:pPr marL="250825" marR="0" lvl="1" indent="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uk-UA" altLang="en-US" sz="16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Надмірно складний і неузгоджений характер законодавства в сфері поводження з відходами;</a:t>
            </a:r>
          </a:p>
          <a:p>
            <a:pPr marL="250825" marR="0" lvl="1" indent="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uk-UA" altLang="en-US" sz="16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endParaRPr>
          </a:p>
          <a:p>
            <a:pPr marL="250825" marR="0" lvl="1" indent="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uk-UA" altLang="en-US" sz="16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Низький рівень відповідності джерелам права ЄС;</a:t>
            </a:r>
          </a:p>
          <a:p>
            <a:pPr marL="250825" marR="0" lvl="1" indent="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uk-UA" altLang="en-US" sz="16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endParaRPr>
          </a:p>
          <a:p>
            <a:pPr marL="250825" marR="0" lvl="1" indent="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uk-UA" altLang="en-US" sz="16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Відсутність необхідної довіри з боку інвесторів, яка виникає як результат «нормативно-правової невизначеності»;</a:t>
            </a:r>
          </a:p>
          <a:p>
            <a:pPr marL="250825" marR="0" lvl="1" indent="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uk-UA" altLang="en-US" sz="16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endParaRPr>
          </a:p>
          <a:p>
            <a:pPr marL="250825" lvl="1" algn="just">
              <a:spcBef>
                <a:spcPct val="20000"/>
              </a:spcBef>
              <a:buFont typeface="Arial" pitchFamily="34" charset="0"/>
              <a:buChar char="•"/>
              <a:defRPr/>
            </a:pPr>
            <a:r>
              <a:rPr lang="uk-UA" altLang="en-US" sz="1600" dirty="0" smtClean="0">
                <a:solidFill>
                  <a:srgbClr val="000000"/>
                </a:solidFill>
                <a:latin typeface="Verdana" pitchFamily="34" charset="0"/>
                <a:ea typeface="Verdana" pitchFamily="34" charset="0"/>
                <a:cs typeface="Verdana" pitchFamily="34" charset="0"/>
              </a:rPr>
              <a:t> Відсутність політичної відповідальності  парламенту та Уряду, яка є необхідною для своєчасного розроблення та прийняття необхідних політичних документів та нормативно-правових актів;</a:t>
            </a:r>
          </a:p>
          <a:p>
            <a:pPr marL="250825" lvl="1" algn="just">
              <a:spcBef>
                <a:spcPct val="20000"/>
              </a:spcBef>
              <a:buFont typeface="Arial" pitchFamily="34" charset="0"/>
              <a:buChar char="•"/>
              <a:defRPr/>
            </a:pPr>
            <a:endParaRPr lang="uk-UA" altLang="en-US" sz="1600" dirty="0" smtClean="0">
              <a:solidFill>
                <a:srgbClr val="000000"/>
              </a:solidFill>
              <a:latin typeface="Verdana" pitchFamily="34" charset="0"/>
              <a:ea typeface="Verdana" pitchFamily="34" charset="0"/>
              <a:cs typeface="Verdana" pitchFamily="34" charset="0"/>
            </a:endParaRPr>
          </a:p>
          <a:p>
            <a:pPr marL="250825" lvl="1" algn="just">
              <a:spcBef>
                <a:spcPct val="20000"/>
              </a:spcBef>
              <a:buFont typeface="Arial" pitchFamily="34" charset="0"/>
              <a:buChar char="•"/>
              <a:defRPr/>
            </a:pPr>
            <a:r>
              <a:rPr lang="uk-UA" altLang="en-US" sz="1600" dirty="0" smtClean="0">
                <a:solidFill>
                  <a:srgbClr val="000000"/>
                </a:solidFill>
                <a:latin typeface="Verdana" pitchFamily="34" charset="0"/>
                <a:ea typeface="Verdana" pitchFamily="34" charset="0"/>
                <a:cs typeface="Verdana" pitchFamily="34" charset="0"/>
              </a:rPr>
              <a:t>3. Сфера поводження з відходами:</a:t>
            </a:r>
          </a:p>
          <a:p>
            <a:pPr marL="250825" lvl="1" algn="just">
              <a:spcBef>
                <a:spcPct val="20000"/>
              </a:spcBef>
              <a:buFont typeface="Arial" pitchFamily="34" charset="0"/>
              <a:buChar char="•"/>
              <a:defRPr/>
            </a:pPr>
            <a:r>
              <a:rPr lang="uk-UA" altLang="en-US" sz="1600" dirty="0" smtClean="0">
                <a:solidFill>
                  <a:srgbClr val="000000"/>
                </a:solidFill>
                <a:latin typeface="Verdana" pitchFamily="34" charset="0"/>
                <a:ea typeface="Verdana" pitchFamily="34" charset="0"/>
                <a:cs typeface="Verdana" pitchFamily="34" charset="0"/>
              </a:rPr>
              <a:t> має велике соціальне значення для країни;</a:t>
            </a:r>
          </a:p>
          <a:p>
            <a:pPr marL="250825" lvl="1" algn="just">
              <a:spcBef>
                <a:spcPct val="20000"/>
              </a:spcBef>
              <a:buFont typeface="Arial" pitchFamily="34" charset="0"/>
              <a:buChar char="•"/>
              <a:defRPr/>
            </a:pPr>
            <a:r>
              <a:rPr lang="uk-UA" altLang="en-US" sz="1600" dirty="0" smtClean="0">
                <a:solidFill>
                  <a:srgbClr val="000000"/>
                </a:solidFill>
                <a:latin typeface="Verdana" pitchFamily="34" charset="0"/>
                <a:ea typeface="Verdana" pitchFamily="34" charset="0"/>
                <a:cs typeface="Verdana" pitchFamily="34" charset="0"/>
              </a:rPr>
              <a:t> має великий фінансовий потенціал та потенціал </a:t>
            </a:r>
            <a:r>
              <a:rPr lang="uk-UA" altLang="en-US" sz="1600" dirty="0" err="1" smtClean="0">
                <a:solidFill>
                  <a:srgbClr val="000000"/>
                </a:solidFill>
                <a:latin typeface="Verdana" pitchFamily="34" charset="0"/>
                <a:ea typeface="Verdana" pitchFamily="34" charset="0"/>
                <a:cs typeface="Verdana" pitchFamily="34" charset="0"/>
              </a:rPr>
              <a:t>енерго-ефективності</a:t>
            </a:r>
            <a:r>
              <a:rPr lang="uk-UA" altLang="en-US" sz="1600" dirty="0" smtClean="0">
                <a:solidFill>
                  <a:srgbClr val="000000"/>
                </a:solidFill>
                <a:latin typeface="Verdana" pitchFamily="34" charset="0"/>
                <a:ea typeface="Verdana" pitchFamily="34" charset="0"/>
                <a:cs typeface="Verdana" pitchFamily="34" charset="0"/>
              </a:rPr>
              <a:t>.</a:t>
            </a:r>
          </a:p>
          <a:p>
            <a:pPr marL="250825" marR="0" lvl="1" indent="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uk-UA" altLang="en-US" sz="1400" b="0" i="0" u="none" strike="noStrike" kern="1200" cap="none" spc="0" normalizeH="0" baseline="0" noProof="0" dirty="0" smtClean="0">
              <a:ln>
                <a:noFill/>
              </a:ln>
              <a:solidFill>
                <a:srgbClr val="000000"/>
              </a:solidFill>
              <a:effectLst/>
              <a:uLnTx/>
              <a:uFillTx/>
              <a:latin typeface="Verdana" pitchFamily="34" charset="0"/>
              <a:ea typeface="ＭＳ Ｐゴシック" pitchFamily="34" charset="-128"/>
              <a:cs typeface="+mn-cs"/>
            </a:endParaRPr>
          </a:p>
          <a:p>
            <a:pPr marL="250825" marR="0" lvl="1" indent="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uk-UA" altLang="en-US" sz="1400" b="0" i="0" u="none" strike="noStrike" kern="1200" cap="none" spc="0" normalizeH="0" baseline="0" noProof="0" dirty="0" smtClean="0">
              <a:ln>
                <a:noFill/>
              </a:ln>
              <a:solidFill>
                <a:srgbClr val="000000"/>
              </a:solidFill>
              <a:effectLst/>
              <a:uLnTx/>
              <a:uFillTx/>
              <a:latin typeface="Verdana" pitchFamily="34" charset="0"/>
              <a:ea typeface="ＭＳ Ｐゴシック" pitchFamily="34" charset="-128"/>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uk-UA" altLang="en-US" sz="1400" b="0" i="0" u="none" strike="noStrike" kern="1200" cap="none" spc="0" normalizeH="0" baseline="0" noProof="0" dirty="0" smtClean="0">
              <a:ln>
                <a:noFill/>
              </a:ln>
              <a:solidFill>
                <a:srgbClr val="000000"/>
              </a:solidFill>
              <a:effectLst/>
              <a:uLnTx/>
              <a:uFillTx/>
              <a:latin typeface="Verdana" pitchFamily="34" charset="0"/>
              <a:ea typeface="ＭＳ Ｐゴシック" pitchFamily="34" charset="-128"/>
              <a:cs typeface="+mn-cs"/>
            </a:endParaRPr>
          </a:p>
          <a:p>
            <a:pPr marL="250825" marR="0" lvl="1"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uk-UA" altLang="en-US" sz="1400" b="0" i="0" u="none" strike="noStrike" kern="1200" cap="none" spc="0" normalizeH="0" baseline="0" noProof="0" dirty="0" smtClean="0">
              <a:ln>
                <a:noFill/>
              </a:ln>
              <a:solidFill>
                <a:srgbClr val="000000"/>
              </a:solidFill>
              <a:effectLst/>
              <a:uLnTx/>
              <a:uFillTx/>
              <a:latin typeface="Verdana" pitchFamily="34" charset="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Grp="1" noChangeArrowheads="1"/>
          </p:cNvSpPr>
          <p:nvPr>
            <p:ph type="ctrTitle"/>
          </p:nvPr>
        </p:nvSpPr>
        <p:spPr bwMode="auto">
          <a:xfrm>
            <a:off x="662524" y="-2996"/>
            <a:ext cx="8540167" cy="1415772"/>
          </a:xfrm>
          <a:prstGeom prst="rect">
            <a:avLst/>
          </a:prstGeom>
          <a:noFill/>
          <a:ln w="9525">
            <a:noFill/>
            <a:miter lim="800000"/>
            <a:headEnd/>
            <a:tailEnd/>
          </a:ln>
        </p:spPr>
        <p:txBody>
          <a:bodyPr wrap="square" lIns="0" tIns="0" rIns="0" bIns="0">
            <a:spAutoFit/>
          </a:bodyPr>
          <a:lstStyle/>
          <a:p>
            <a:pPr algn="l">
              <a:buSzPct val="100000"/>
            </a:pPr>
            <a:r>
              <a:rPr lang="uk-UA" altLang="en-US" sz="2400" b="1" cap="none" dirty="0" smtClean="0">
                <a:solidFill>
                  <a:srgbClr val="009DE0"/>
                </a:solidFill>
                <a:latin typeface="Verdana" pitchFamily="34" charset="0"/>
                <a:ea typeface="ＭＳ Ｐゴシック" pitchFamily="34" charset="-128"/>
              </a:rPr>
              <a:t>1. </a:t>
            </a:r>
            <a:r>
              <a:rPr lang="en-US" altLang="en-US" sz="2400" b="1" cap="none" dirty="0" smtClean="0">
                <a:solidFill>
                  <a:srgbClr val="009DE0"/>
                </a:solidFill>
                <a:latin typeface="Verdana" pitchFamily="34" charset="0"/>
                <a:ea typeface="ＭＳ Ｐゴシック" pitchFamily="34" charset="-128"/>
              </a:rPr>
              <a:t>ПОЛІТИК</a:t>
            </a:r>
            <a:r>
              <a:rPr lang="uk-UA" altLang="en-US" sz="2400" b="1" cap="none" dirty="0" smtClean="0">
                <a:solidFill>
                  <a:srgbClr val="009DE0"/>
                </a:solidFill>
                <a:latin typeface="Verdana" pitchFamily="34" charset="0"/>
                <a:ea typeface="ＭＳ Ｐゴシック" pitchFamily="34" charset="-128"/>
              </a:rPr>
              <a:t>А ЄС В СФЕРІ ПОВОДЖЕННЯ З ВІДХОДАМИ</a:t>
            </a:r>
            <a:r>
              <a:rPr lang="en-US" altLang="en-US" sz="2400" b="1" cap="none" dirty="0" smtClean="0">
                <a:solidFill>
                  <a:srgbClr val="009DE0"/>
                </a:solidFill>
                <a:latin typeface="Verdana" pitchFamily="34" charset="0"/>
                <a:ea typeface="ＭＳ Ｐゴシック" pitchFamily="34" charset="-128"/>
              </a:rPr>
              <a:t>  </a:t>
            </a:r>
            <a:r>
              <a:rPr lang="en-US" altLang="en-US" sz="2400" cap="none" dirty="0" smtClean="0">
                <a:solidFill>
                  <a:srgbClr val="009DE0"/>
                </a:solidFill>
                <a:latin typeface="Verdana" pitchFamily="34" charset="0"/>
                <a:ea typeface="ＭＳ Ｐゴシック" pitchFamily="34" charset="-128"/>
              </a:rPr>
              <a:t/>
            </a:r>
            <a:br>
              <a:rPr lang="en-US" altLang="en-US" sz="2400" cap="none" dirty="0" smtClean="0">
                <a:solidFill>
                  <a:srgbClr val="009DE0"/>
                </a:solidFill>
                <a:latin typeface="Verdana" pitchFamily="34" charset="0"/>
                <a:ea typeface="ＭＳ Ｐゴシック" pitchFamily="34" charset="-128"/>
              </a:rPr>
            </a:br>
            <a:r>
              <a:rPr lang="uk-UA" altLang="en-US" sz="2400" cap="none" dirty="0" smtClean="0">
                <a:solidFill>
                  <a:srgbClr val="009DE0"/>
                </a:solidFill>
                <a:latin typeface="Verdana" pitchFamily="34" charset="0"/>
                <a:ea typeface="ＭＳ Ｐゴシック" pitchFamily="34" charset="-128"/>
              </a:rPr>
              <a:t/>
            </a:r>
            <a:br>
              <a:rPr lang="uk-UA" altLang="en-US" sz="2400" cap="none" dirty="0" smtClean="0">
                <a:solidFill>
                  <a:srgbClr val="009DE0"/>
                </a:solidFill>
                <a:latin typeface="Verdana" pitchFamily="34" charset="0"/>
                <a:ea typeface="ＭＳ Ｐゴシック" pitchFamily="34" charset="-128"/>
              </a:rPr>
            </a:br>
            <a:r>
              <a:rPr lang="uk-UA" altLang="en-US" sz="2000" b="1" dirty="0" smtClean="0">
                <a:solidFill>
                  <a:srgbClr val="009DE0"/>
                </a:solidFill>
                <a:latin typeface="Verdana" pitchFamily="34" charset="0"/>
                <a:ea typeface="ＭＳ Ｐゴシック" pitchFamily="34" charset="-128"/>
              </a:rPr>
              <a:t>ОСНОВНІ ПРИНЦИПИ РЕГУЛЮВАННЯ</a:t>
            </a:r>
            <a:endParaRPr lang="en-US" altLang="en-US" sz="2000" b="1" dirty="0">
              <a:solidFill>
                <a:srgbClr val="000000"/>
              </a:solidFill>
            </a:endParaRPr>
          </a:p>
        </p:txBody>
      </p:sp>
      <p:sp>
        <p:nvSpPr>
          <p:cNvPr id="5" name="Подзаголовок 2"/>
          <p:cNvSpPr>
            <a:spLocks noGrp="1"/>
          </p:cNvSpPr>
          <p:nvPr>
            <p:ph type="subTitle" idx="1"/>
          </p:nvPr>
        </p:nvSpPr>
        <p:spPr>
          <a:xfrm>
            <a:off x="583600" y="1412776"/>
            <a:ext cx="8678944" cy="5184576"/>
          </a:xfrm>
        </p:spPr>
        <p:txBody>
          <a:bodyPr>
            <a:normAutofit lnSpcReduction="10000"/>
          </a:bodyPr>
          <a:lstStyle/>
          <a:p>
            <a:pPr algn="just"/>
            <a:r>
              <a:rPr lang="uk-UA" sz="2400" b="1" dirty="0" smtClean="0">
                <a:solidFill>
                  <a:schemeClr val="tx1"/>
                </a:solidFill>
              </a:rPr>
              <a:t>Законодавство ЄС стосовно поводження з  відходами</a:t>
            </a:r>
            <a:r>
              <a:rPr lang="uk-UA" altLang="en-US" sz="1800" b="1" dirty="0" smtClean="0">
                <a:solidFill>
                  <a:schemeClr val="tx1"/>
                </a:solidFill>
                <a:latin typeface="Verdana" pitchFamily="34" charset="0"/>
                <a:ea typeface="ＭＳ Ｐゴシック" pitchFamily="34" charset="-128"/>
              </a:rPr>
              <a:t>:</a:t>
            </a:r>
          </a:p>
          <a:p>
            <a:pPr algn="just"/>
            <a:endParaRPr lang="uk-UA" altLang="en-US" sz="1800" b="1" dirty="0" smtClean="0">
              <a:solidFill>
                <a:schemeClr val="tx1"/>
              </a:solidFill>
              <a:latin typeface="Verdana" pitchFamily="34" charset="0"/>
              <a:ea typeface="ＭＳ Ｐゴシック" pitchFamily="34" charset="-128"/>
            </a:endParaRPr>
          </a:p>
          <a:p>
            <a:pPr algn="just">
              <a:buFont typeface="Arial" pitchFamily="34" charset="0"/>
              <a:buChar char="•"/>
            </a:pPr>
            <a:r>
              <a:rPr lang="uk-UA" altLang="en-US" sz="1800" dirty="0" smtClean="0">
                <a:solidFill>
                  <a:schemeClr val="tx1"/>
                </a:solidFill>
                <a:latin typeface="Verdana" pitchFamily="34" charset="0"/>
                <a:ea typeface="ＭＳ Ｐゴシック" pitchFamily="34" charset="-128"/>
              </a:rPr>
              <a:t> </a:t>
            </a:r>
            <a:r>
              <a:rPr lang="ru-RU" sz="1700" dirty="0" err="1" smtClean="0">
                <a:solidFill>
                  <a:schemeClr val="tx1"/>
                </a:solidFill>
                <a:latin typeface="Verdana" pitchFamily="34" charset="0"/>
                <a:ea typeface="Verdana" pitchFamily="34" charset="0"/>
                <a:cs typeface="Verdana" pitchFamily="34" charset="0"/>
              </a:rPr>
              <a:t>Регулювання</a:t>
            </a:r>
            <a:r>
              <a:rPr lang="ru-RU" sz="1700"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встановлюється</a:t>
            </a:r>
            <a:r>
              <a:rPr lang="ru-RU" sz="1700" dirty="0" smtClean="0">
                <a:solidFill>
                  <a:schemeClr val="tx1"/>
                </a:solidFill>
                <a:latin typeface="Verdana" pitchFamily="34" charset="0"/>
                <a:ea typeface="Verdana" pitchFamily="34" charset="0"/>
                <a:cs typeface="Verdana" pitchFamily="34" charset="0"/>
              </a:rPr>
              <a:t> на </a:t>
            </a:r>
            <a:r>
              <a:rPr lang="ru-RU" sz="1700" dirty="0" err="1" smtClean="0">
                <a:solidFill>
                  <a:schemeClr val="tx1"/>
                </a:solidFill>
                <a:latin typeface="Verdana" pitchFamily="34" charset="0"/>
                <a:ea typeface="Verdana" pitchFamily="34" charset="0"/>
                <a:cs typeface="Verdana" pitchFamily="34" charset="0"/>
              </a:rPr>
              <a:t>рівні</a:t>
            </a:r>
            <a:r>
              <a:rPr lang="ru-RU" sz="1700"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Євросоюзу</a:t>
            </a:r>
            <a:r>
              <a:rPr lang="ru-RU" sz="1700" dirty="0" smtClean="0">
                <a:solidFill>
                  <a:schemeClr val="tx1"/>
                </a:solidFill>
                <a:latin typeface="Verdana" pitchFamily="34" charset="0"/>
                <a:ea typeface="Verdana" pitchFamily="34" charset="0"/>
                <a:cs typeface="Verdana" pitchFamily="34" charset="0"/>
              </a:rPr>
              <a:t>, а </a:t>
            </a:r>
            <a:r>
              <a:rPr lang="ru-RU" sz="1700" dirty="0" err="1" smtClean="0">
                <a:solidFill>
                  <a:schemeClr val="tx1"/>
                </a:solidFill>
                <a:latin typeface="Verdana" pitchFamily="34" charset="0"/>
                <a:ea typeface="Verdana" pitchFamily="34" charset="0"/>
                <a:cs typeface="Verdana" pitchFamily="34" charset="0"/>
              </a:rPr>
              <a:t>потім</a:t>
            </a:r>
            <a:r>
              <a:rPr lang="ru-RU" sz="1700" dirty="0" smtClean="0">
                <a:solidFill>
                  <a:schemeClr val="tx1"/>
                </a:solidFill>
                <a:latin typeface="Verdana" pitchFamily="34" charset="0"/>
                <a:ea typeface="Verdana" pitchFamily="34" charset="0"/>
                <a:cs typeface="Verdana" pitchFamily="34" charset="0"/>
              </a:rPr>
              <a:t> переноситься у </a:t>
            </a:r>
            <a:r>
              <a:rPr lang="ru-RU" sz="1700" dirty="0" err="1" smtClean="0">
                <a:solidFill>
                  <a:schemeClr val="tx1"/>
                </a:solidFill>
                <a:latin typeface="Verdana" pitchFamily="34" charset="0"/>
                <a:ea typeface="Verdana" pitchFamily="34" charset="0"/>
                <a:cs typeface="Verdana" pitchFamily="34" charset="0"/>
              </a:rPr>
              <a:t>законодавство</a:t>
            </a:r>
            <a:r>
              <a:rPr lang="ru-RU" sz="1700"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кожної</a:t>
            </a:r>
            <a:r>
              <a:rPr lang="ru-RU" sz="1700"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з</a:t>
            </a:r>
            <a:r>
              <a:rPr lang="ru-RU" sz="1700"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країн</a:t>
            </a:r>
            <a:r>
              <a:rPr lang="ru-RU" sz="1700" dirty="0" smtClean="0">
                <a:solidFill>
                  <a:schemeClr val="tx1"/>
                </a:solidFill>
                <a:latin typeface="Verdana" pitchFamily="34" charset="0"/>
                <a:ea typeface="Verdana" pitchFamily="34" charset="0"/>
                <a:cs typeface="Verdana" pitchFamily="34" charset="0"/>
              </a:rPr>
              <a:t> ЄС</a:t>
            </a:r>
            <a:r>
              <a:rPr lang="uk-UA" sz="1700" dirty="0" smtClean="0">
                <a:solidFill>
                  <a:schemeClr val="tx1"/>
                </a:solidFill>
                <a:latin typeface="Verdana" pitchFamily="34" charset="0"/>
                <a:ea typeface="Verdana" pitchFamily="34" charset="0"/>
                <a:cs typeface="Verdana" pitchFamily="34" charset="0"/>
              </a:rPr>
              <a:t>;</a:t>
            </a:r>
            <a:r>
              <a:rPr lang="uk-UA" altLang="en-US" sz="1700" dirty="0" smtClean="0">
                <a:solidFill>
                  <a:schemeClr val="tx1"/>
                </a:solidFill>
                <a:latin typeface="Verdana" pitchFamily="34" charset="0"/>
                <a:ea typeface="Verdana" pitchFamily="34" charset="0"/>
                <a:cs typeface="Verdana" pitchFamily="34" charset="0"/>
              </a:rPr>
              <a:t> </a:t>
            </a:r>
          </a:p>
          <a:p>
            <a:pPr algn="just">
              <a:buFont typeface="Arial" pitchFamily="34" charset="0"/>
              <a:buChar char="•"/>
            </a:pPr>
            <a:r>
              <a:rPr lang="uk-UA" altLang="en-US" sz="1700"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Окремої</a:t>
            </a:r>
            <a:r>
              <a:rPr lang="ru-RU" sz="1700"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директиви</a:t>
            </a:r>
            <a:r>
              <a:rPr lang="ru-RU" sz="1700" dirty="0" smtClean="0">
                <a:solidFill>
                  <a:schemeClr val="tx1"/>
                </a:solidFill>
                <a:latin typeface="Verdana" pitchFamily="34" charset="0"/>
                <a:ea typeface="Verdana" pitchFamily="34" charset="0"/>
                <a:cs typeface="Verdana" pitchFamily="34" charset="0"/>
              </a:rPr>
              <a:t>, яка б </a:t>
            </a:r>
            <a:r>
              <a:rPr lang="ru-RU" sz="1700" dirty="0" err="1" smtClean="0">
                <a:solidFill>
                  <a:schemeClr val="tx1"/>
                </a:solidFill>
                <a:latin typeface="Verdana" pitchFamily="34" charset="0"/>
                <a:ea typeface="Verdana" pitchFamily="34" charset="0"/>
                <a:cs typeface="Verdana" pitchFamily="34" charset="0"/>
              </a:rPr>
              <a:t>охоплювала</a:t>
            </a:r>
            <a:r>
              <a:rPr lang="ru-RU" sz="1700"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всі</a:t>
            </a:r>
            <a:r>
              <a:rPr lang="ru-RU" sz="1700"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питання</a:t>
            </a:r>
            <a:r>
              <a:rPr lang="ru-RU" sz="1700"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стосовно</a:t>
            </a:r>
            <a:r>
              <a:rPr lang="ru-RU" sz="1700"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поводження</a:t>
            </a:r>
            <a:r>
              <a:rPr lang="ru-RU" sz="1700"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з</a:t>
            </a:r>
            <a:r>
              <a:rPr lang="ru-RU" sz="1700"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побутовими</a:t>
            </a:r>
            <a:r>
              <a:rPr lang="ru-RU" sz="1700"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відходами</a:t>
            </a:r>
            <a:r>
              <a:rPr lang="ru-RU" sz="1700"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немає</a:t>
            </a:r>
            <a:r>
              <a:rPr lang="ru-RU" sz="1700" dirty="0" smtClean="0">
                <a:solidFill>
                  <a:schemeClr val="tx1"/>
                </a:solidFill>
                <a:latin typeface="Verdana" pitchFamily="34" charset="0"/>
                <a:ea typeface="Verdana" pitchFamily="34" charset="0"/>
                <a:cs typeface="Verdana" pitchFamily="34" charset="0"/>
              </a:rPr>
              <a:t>. У </a:t>
            </a:r>
            <a:r>
              <a:rPr lang="ru-RU" sz="1700" dirty="0" err="1" smtClean="0">
                <a:solidFill>
                  <a:schemeClr val="tx1"/>
                </a:solidFill>
                <a:latin typeface="Verdana" pitchFamily="34" charset="0"/>
                <a:ea typeface="Verdana" pitchFamily="34" charset="0"/>
                <a:cs typeface="Verdana" pitchFamily="34" charset="0"/>
              </a:rPr>
              <a:t>складі</a:t>
            </a:r>
            <a:r>
              <a:rPr lang="ru-RU" sz="1700"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побутових</a:t>
            </a:r>
            <a:r>
              <a:rPr lang="ru-RU" sz="1700"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можуть</a:t>
            </a:r>
            <a:r>
              <a:rPr lang="ru-RU" sz="1700" dirty="0" smtClean="0">
                <a:solidFill>
                  <a:schemeClr val="tx1"/>
                </a:solidFill>
                <a:latin typeface="Verdana" pitchFamily="34" charset="0"/>
                <a:ea typeface="Verdana" pitchFamily="34" charset="0"/>
                <a:cs typeface="Verdana" pitchFamily="34" charset="0"/>
              </a:rPr>
              <a:t> бути </a:t>
            </a:r>
            <a:r>
              <a:rPr lang="ru-RU" sz="1700" dirty="0" err="1" smtClean="0">
                <a:solidFill>
                  <a:schemeClr val="tx1"/>
                </a:solidFill>
                <a:latin typeface="Verdana" pitchFamily="34" charset="0"/>
                <a:ea typeface="Verdana" pitchFamily="34" charset="0"/>
                <a:cs typeface="Verdana" pitchFamily="34" charset="0"/>
              </a:rPr>
              <a:t>різні</a:t>
            </a:r>
            <a:r>
              <a:rPr lang="ru-RU" sz="1700"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відходи</a:t>
            </a:r>
            <a:r>
              <a:rPr lang="ru-RU" sz="1700"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і</a:t>
            </a:r>
            <a:r>
              <a:rPr lang="ru-RU" sz="1700" dirty="0" smtClean="0">
                <a:solidFill>
                  <a:schemeClr val="tx1"/>
                </a:solidFill>
                <a:latin typeface="Verdana" pitchFamily="34" charset="0"/>
                <a:ea typeface="Verdana" pitchFamily="34" charset="0"/>
                <a:cs typeface="Verdana" pitchFamily="34" charset="0"/>
              </a:rPr>
              <a:t> тому вони </a:t>
            </a:r>
            <a:r>
              <a:rPr lang="ru-RU" sz="1700" dirty="0" err="1" smtClean="0">
                <a:solidFill>
                  <a:schemeClr val="tx1"/>
                </a:solidFill>
                <a:latin typeface="Verdana" pitchFamily="34" charset="0"/>
                <a:ea typeface="Verdana" pitchFamily="34" charset="0"/>
                <a:cs typeface="Verdana" pitchFamily="34" charset="0"/>
              </a:rPr>
              <a:t>можуть</a:t>
            </a:r>
            <a:r>
              <a:rPr lang="ru-RU" sz="1700"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регулюватись</a:t>
            </a:r>
            <a:r>
              <a:rPr lang="ru-RU" sz="1700"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окремими</a:t>
            </a:r>
            <a:r>
              <a:rPr lang="ru-RU" sz="1700" dirty="0" smtClean="0">
                <a:solidFill>
                  <a:schemeClr val="tx1"/>
                </a:solidFill>
                <a:latin typeface="Verdana" pitchFamily="34" charset="0"/>
                <a:ea typeface="Verdana" pitchFamily="34" charset="0"/>
                <a:cs typeface="Verdana" pitchFamily="34" charset="0"/>
              </a:rPr>
              <a:t> директивами;</a:t>
            </a:r>
          </a:p>
          <a:p>
            <a:pPr algn="just">
              <a:buFont typeface="Arial" pitchFamily="34" charset="0"/>
              <a:buChar char="•"/>
            </a:pPr>
            <a:r>
              <a:rPr lang="uk-UA" sz="1700" dirty="0" smtClean="0">
                <a:solidFill>
                  <a:schemeClr val="tx1"/>
                </a:solidFill>
                <a:latin typeface="Verdana" pitchFamily="34" charset="0"/>
                <a:ea typeface="Verdana" pitchFamily="34" charset="0"/>
                <a:cs typeface="Verdana" pitchFamily="34" charset="0"/>
              </a:rPr>
              <a:t> Країни</a:t>
            </a:r>
            <a:r>
              <a:rPr lang="ru-RU" sz="1700" dirty="0" smtClean="0">
                <a:solidFill>
                  <a:schemeClr val="tx1"/>
                </a:solidFill>
                <a:latin typeface="Verdana" pitchFamily="34" charset="0"/>
                <a:ea typeface="Verdana" pitchFamily="34" charset="0"/>
                <a:cs typeface="Verdana" pitchFamily="34" charset="0"/>
              </a:rPr>
              <a:t> ЄС </a:t>
            </a:r>
            <a:r>
              <a:rPr lang="ru-RU" sz="1700" dirty="0" err="1" smtClean="0">
                <a:solidFill>
                  <a:schemeClr val="tx1"/>
                </a:solidFill>
                <a:latin typeface="Verdana" pitchFamily="34" charset="0"/>
                <a:ea typeface="Verdana" pitchFamily="34" charset="0"/>
                <a:cs typeface="Verdana" pitchFamily="34" charset="0"/>
              </a:rPr>
              <a:t>керуються</a:t>
            </a:r>
            <a:r>
              <a:rPr lang="ru-RU" sz="1700"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вимогами</a:t>
            </a:r>
            <a:r>
              <a:rPr lang="ru-RU" sz="1700"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спеціальних</a:t>
            </a:r>
            <a:r>
              <a:rPr lang="ru-RU" sz="1700"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документів</a:t>
            </a:r>
            <a:r>
              <a:rPr lang="ru-RU" sz="1700" dirty="0" smtClean="0">
                <a:solidFill>
                  <a:schemeClr val="tx1"/>
                </a:solidFill>
                <a:latin typeface="Verdana" pitchFamily="34" charset="0"/>
                <a:ea typeface="Verdana" pitchFamily="34" charset="0"/>
                <a:cs typeface="Verdana" pitchFamily="34" charset="0"/>
              </a:rPr>
              <a:t> – Директив, </a:t>
            </a:r>
            <a:r>
              <a:rPr lang="ru-RU" sz="1700" dirty="0" err="1" smtClean="0">
                <a:solidFill>
                  <a:schemeClr val="tx1"/>
                </a:solidFill>
                <a:latin typeface="Verdana" pitchFamily="34" charset="0"/>
                <a:ea typeface="Verdana" pitchFamily="34" charset="0"/>
                <a:cs typeface="Verdana" pitchFamily="34" charset="0"/>
              </a:rPr>
              <a:t>Регламентів</a:t>
            </a:r>
            <a:r>
              <a:rPr lang="ru-RU" sz="1700"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Рішень</a:t>
            </a:r>
            <a:r>
              <a:rPr lang="ru-RU" sz="1700" dirty="0" smtClean="0">
                <a:solidFill>
                  <a:schemeClr val="tx1"/>
                </a:solidFill>
                <a:latin typeface="Verdana" pitchFamily="34" charset="0"/>
                <a:ea typeface="Verdana" pitchFamily="34" charset="0"/>
                <a:cs typeface="Verdana" pitchFamily="34" charset="0"/>
              </a:rPr>
              <a:t>;</a:t>
            </a:r>
          </a:p>
          <a:p>
            <a:pPr algn="just">
              <a:buFont typeface="Arial" pitchFamily="34" charset="0"/>
              <a:buChar char="•"/>
            </a:pPr>
            <a:r>
              <a:rPr lang="uk-UA" sz="1700" dirty="0" smtClean="0">
                <a:solidFill>
                  <a:schemeClr val="tx1"/>
                </a:solidFill>
                <a:latin typeface="Verdana" pitchFamily="34" charset="0"/>
                <a:ea typeface="Verdana" pitchFamily="34" charset="0"/>
                <a:cs typeface="Verdana" pitchFamily="34" charset="0"/>
              </a:rPr>
              <a:t> </a:t>
            </a:r>
            <a:r>
              <a:rPr lang="ru-RU" sz="1700" b="1" dirty="0" err="1" smtClean="0">
                <a:solidFill>
                  <a:schemeClr val="tx1"/>
                </a:solidFill>
                <a:latin typeface="Verdana" pitchFamily="34" charset="0"/>
                <a:ea typeface="Verdana" pitchFamily="34" charset="0"/>
                <a:cs typeface="Verdana" pitchFamily="34" charset="0"/>
              </a:rPr>
              <a:t>Директиви</a:t>
            </a:r>
            <a:r>
              <a:rPr lang="ru-RU" sz="1700" b="1" dirty="0" smtClean="0">
                <a:solidFill>
                  <a:schemeClr val="tx1"/>
                </a:solidFill>
                <a:latin typeface="Verdana" pitchFamily="34" charset="0"/>
                <a:ea typeface="Verdana" pitchFamily="34" charset="0"/>
                <a:cs typeface="Verdana" pitchFamily="34" charset="0"/>
              </a:rPr>
              <a:t> - </a:t>
            </a:r>
            <a:r>
              <a:rPr lang="ru-RU" sz="1700" dirty="0" err="1" smtClean="0">
                <a:solidFill>
                  <a:schemeClr val="tx1"/>
                </a:solidFill>
                <a:latin typeface="Verdana" pitchFamily="34" charset="0"/>
                <a:ea typeface="Verdana" pitchFamily="34" charset="0"/>
                <a:cs typeface="Verdana" pitchFamily="34" charset="0"/>
              </a:rPr>
              <a:t>рамкові</a:t>
            </a:r>
            <a:r>
              <a:rPr lang="ru-RU" sz="1700"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документи</a:t>
            </a:r>
            <a:r>
              <a:rPr lang="ru-RU" sz="1700" dirty="0" smtClean="0">
                <a:solidFill>
                  <a:schemeClr val="tx1"/>
                </a:solidFill>
                <a:latin typeface="Verdana" pitchFamily="34" charset="0"/>
                <a:ea typeface="Verdana" pitchFamily="34" charset="0"/>
                <a:cs typeface="Verdana" pitchFamily="34" charset="0"/>
              </a:rPr>
              <a:t>,</a:t>
            </a:r>
            <a:r>
              <a:rPr lang="ru-RU" sz="1700" b="1"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що</a:t>
            </a:r>
            <a:r>
              <a:rPr lang="ru-RU" sz="1700"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встановлюють</a:t>
            </a:r>
            <a:r>
              <a:rPr lang="ru-RU" sz="1700"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цілі</a:t>
            </a:r>
            <a:r>
              <a:rPr lang="ru-RU" sz="1700" dirty="0" smtClean="0">
                <a:solidFill>
                  <a:schemeClr val="tx1"/>
                </a:solidFill>
                <a:latin typeface="Verdana" pitchFamily="34" charset="0"/>
                <a:ea typeface="Verdana" pitchFamily="34" charset="0"/>
                <a:cs typeface="Verdana" pitchFamily="34" charset="0"/>
              </a:rPr>
              <a:t> для</a:t>
            </a:r>
            <a:r>
              <a:rPr lang="ru-RU" sz="1700" b="1"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держав-членів</a:t>
            </a:r>
            <a:r>
              <a:rPr lang="ru-RU" sz="1700" dirty="0" smtClean="0">
                <a:solidFill>
                  <a:schemeClr val="tx1"/>
                </a:solidFill>
                <a:latin typeface="Verdana" pitchFamily="34" charset="0"/>
                <a:ea typeface="Verdana" pitchFamily="34" charset="0"/>
                <a:cs typeface="Verdana" pitchFamily="34" charset="0"/>
              </a:rPr>
              <a:t> ЄС </a:t>
            </a:r>
            <a:r>
              <a:rPr lang="ru-RU" sz="1700" dirty="0" err="1" smtClean="0">
                <a:solidFill>
                  <a:schemeClr val="tx1"/>
                </a:solidFill>
                <a:latin typeface="Verdana" pitchFamily="34" charset="0"/>
                <a:ea typeface="Verdana" pitchFamily="34" charset="0"/>
                <a:cs typeface="Verdana" pitchFamily="34" charset="0"/>
              </a:rPr>
              <a:t>і</a:t>
            </a:r>
            <a:r>
              <a:rPr lang="ru-RU" sz="1700"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мають</a:t>
            </a:r>
            <a:r>
              <a:rPr lang="ru-RU" sz="1700"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обов'язкову</a:t>
            </a:r>
            <a:r>
              <a:rPr lang="ru-RU" sz="1700" dirty="0" smtClean="0">
                <a:solidFill>
                  <a:schemeClr val="tx1"/>
                </a:solidFill>
                <a:latin typeface="Verdana" pitchFamily="34" charset="0"/>
                <a:ea typeface="Verdana" pitchFamily="34" charset="0"/>
                <a:cs typeface="Verdana" pitchFamily="34" charset="0"/>
              </a:rPr>
              <a:t> силу;</a:t>
            </a:r>
          </a:p>
          <a:p>
            <a:pPr algn="just">
              <a:buFont typeface="Arial" pitchFamily="34" charset="0"/>
              <a:buChar char="•"/>
            </a:pPr>
            <a:r>
              <a:rPr lang="uk-UA" sz="1700"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Кожна</a:t>
            </a:r>
            <a:r>
              <a:rPr lang="ru-RU" sz="1700" dirty="0" smtClean="0">
                <a:solidFill>
                  <a:schemeClr val="tx1"/>
                </a:solidFill>
                <a:latin typeface="Verdana" pitchFamily="34" charset="0"/>
                <a:ea typeface="Verdana" pitchFamily="34" charset="0"/>
                <a:cs typeface="Verdana" pitchFamily="34" charset="0"/>
              </a:rPr>
              <a:t> держава-член </a:t>
            </a:r>
            <a:r>
              <a:rPr lang="ru-RU" sz="1700" dirty="0" err="1" smtClean="0">
                <a:solidFill>
                  <a:schemeClr val="tx1"/>
                </a:solidFill>
                <a:latin typeface="Verdana" pitchFamily="34" charset="0"/>
                <a:ea typeface="Verdana" pitchFamily="34" charset="0"/>
                <a:cs typeface="Verdana" pitchFamily="34" charset="0"/>
              </a:rPr>
              <a:t>має</a:t>
            </a:r>
            <a:r>
              <a:rPr lang="ru-RU" sz="1700" dirty="0" smtClean="0">
                <a:solidFill>
                  <a:schemeClr val="tx1"/>
                </a:solidFill>
                <a:latin typeface="Verdana" pitchFamily="34" charset="0"/>
                <a:ea typeface="Verdana" pitchFamily="34" charset="0"/>
                <a:cs typeface="Verdana" pitchFamily="34" charset="0"/>
              </a:rPr>
              <a:t> право </a:t>
            </a:r>
            <a:r>
              <a:rPr lang="ru-RU" sz="1700" dirty="0" err="1" smtClean="0">
                <a:solidFill>
                  <a:schemeClr val="tx1"/>
                </a:solidFill>
                <a:latin typeface="Verdana" pitchFamily="34" charset="0"/>
                <a:ea typeface="Verdana" pitchFamily="34" charset="0"/>
                <a:cs typeface="Verdana" pitchFamily="34" charset="0"/>
              </a:rPr>
              <a:t>самостійно</a:t>
            </a:r>
            <a:r>
              <a:rPr lang="ru-RU" sz="1700"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вирішувати</a:t>
            </a:r>
            <a:r>
              <a:rPr lang="ru-RU" sz="1700"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які</a:t>
            </a:r>
            <a:r>
              <a:rPr lang="ru-RU" sz="1700"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механізми</a:t>
            </a:r>
            <a:r>
              <a:rPr lang="ru-RU" sz="1700"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слід</a:t>
            </a:r>
            <a:r>
              <a:rPr lang="ru-RU" sz="1700"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використовувати</a:t>
            </a:r>
            <a:r>
              <a:rPr lang="ru-RU" sz="1700" dirty="0" smtClean="0">
                <a:solidFill>
                  <a:schemeClr val="tx1"/>
                </a:solidFill>
                <a:latin typeface="Verdana" pitchFamily="34" charset="0"/>
                <a:ea typeface="Verdana" pitchFamily="34" charset="0"/>
                <a:cs typeface="Verdana" pitchFamily="34" charset="0"/>
              </a:rPr>
              <a:t> для </a:t>
            </a:r>
            <a:r>
              <a:rPr lang="ru-RU" sz="1700" dirty="0" err="1" smtClean="0">
                <a:solidFill>
                  <a:schemeClr val="tx1"/>
                </a:solidFill>
                <a:latin typeface="Verdana" pitchFamily="34" charset="0"/>
                <a:ea typeface="Verdana" pitchFamily="34" charset="0"/>
                <a:cs typeface="Verdana" pitchFamily="34" charset="0"/>
              </a:rPr>
              <a:t>досягнення</a:t>
            </a:r>
            <a:r>
              <a:rPr lang="ru-RU" sz="1700"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поставлених</a:t>
            </a:r>
            <a:r>
              <a:rPr lang="ru-RU" sz="1700"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цілей</a:t>
            </a:r>
            <a:r>
              <a:rPr lang="ru-RU" sz="1700" dirty="0" smtClean="0">
                <a:solidFill>
                  <a:schemeClr val="tx1"/>
                </a:solidFill>
                <a:latin typeface="Verdana" pitchFamily="34" charset="0"/>
                <a:ea typeface="Verdana" pitchFamily="34" charset="0"/>
                <a:cs typeface="Verdana" pitchFamily="34" charset="0"/>
              </a:rPr>
              <a:t>;</a:t>
            </a:r>
          </a:p>
          <a:p>
            <a:pPr algn="just">
              <a:buFont typeface="Arial" pitchFamily="34" charset="0"/>
              <a:buChar char="•"/>
            </a:pPr>
            <a:r>
              <a:rPr lang="uk-UA" sz="1700"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Кожна</a:t>
            </a:r>
            <a:r>
              <a:rPr lang="ru-RU" sz="1700" dirty="0" smtClean="0">
                <a:solidFill>
                  <a:schemeClr val="tx1"/>
                </a:solidFill>
                <a:latin typeface="Verdana" pitchFamily="34" charset="0"/>
                <a:ea typeface="Verdana" pitchFamily="34" charset="0"/>
                <a:cs typeface="Verdana" pitchFamily="34" charset="0"/>
              </a:rPr>
              <a:t> держава-член ЄС повинна </a:t>
            </a:r>
            <a:r>
              <a:rPr lang="ru-RU" sz="1700" dirty="0" err="1" smtClean="0">
                <a:solidFill>
                  <a:schemeClr val="tx1"/>
                </a:solidFill>
                <a:latin typeface="Verdana" pitchFamily="34" charset="0"/>
                <a:ea typeface="Verdana" pitchFamily="34" charset="0"/>
                <a:cs typeface="Verdana" pitchFamily="34" charset="0"/>
              </a:rPr>
              <a:t>забезпечити</a:t>
            </a:r>
            <a:r>
              <a:rPr lang="ru-RU" sz="1700"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приведення</a:t>
            </a:r>
            <a:r>
              <a:rPr lang="ru-RU" sz="1700"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свого</a:t>
            </a:r>
            <a:r>
              <a:rPr lang="ru-RU" sz="1700"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національного</a:t>
            </a:r>
            <a:r>
              <a:rPr lang="ru-RU" sz="1700"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законодавства</a:t>
            </a:r>
            <a:r>
              <a:rPr lang="ru-RU" sz="1700" dirty="0" smtClean="0">
                <a:solidFill>
                  <a:schemeClr val="tx1"/>
                </a:solidFill>
                <a:latin typeface="Verdana" pitchFamily="34" charset="0"/>
                <a:ea typeface="Verdana" pitchFamily="34" charset="0"/>
                <a:cs typeface="Verdana" pitchFamily="34" charset="0"/>
              </a:rPr>
              <a:t> у </a:t>
            </a:r>
            <a:r>
              <a:rPr lang="ru-RU" sz="1700" dirty="0" err="1" smtClean="0">
                <a:solidFill>
                  <a:schemeClr val="tx1"/>
                </a:solidFill>
                <a:latin typeface="Verdana" pitchFamily="34" charset="0"/>
                <a:ea typeface="Verdana" pitchFamily="34" charset="0"/>
                <a:cs typeface="Verdana" pitchFamily="34" charset="0"/>
              </a:rPr>
              <a:t>відповідність</a:t>
            </a:r>
            <a:r>
              <a:rPr lang="ru-RU" sz="1700" dirty="0" smtClean="0">
                <a:solidFill>
                  <a:schemeClr val="tx1"/>
                </a:solidFill>
                <a:latin typeface="Verdana" pitchFamily="34" charset="0"/>
                <a:ea typeface="Verdana" pitchFamily="34" charset="0"/>
                <a:cs typeface="Verdana" pitchFamily="34" charset="0"/>
              </a:rPr>
              <a:t> до директив ЄС;</a:t>
            </a:r>
          </a:p>
          <a:p>
            <a:pPr algn="just">
              <a:buFont typeface="Arial" pitchFamily="34" charset="0"/>
              <a:buChar char="•"/>
            </a:pPr>
            <a:r>
              <a:rPr lang="uk-UA" sz="1700"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Національне</a:t>
            </a:r>
            <a:r>
              <a:rPr lang="ru-RU" sz="1700"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законодавство</a:t>
            </a:r>
            <a:r>
              <a:rPr lang="ru-RU" sz="1700"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держав-членів</a:t>
            </a:r>
            <a:r>
              <a:rPr lang="ru-RU" sz="1700"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може</a:t>
            </a:r>
            <a:r>
              <a:rPr lang="ru-RU" sz="1700" dirty="0" smtClean="0">
                <a:solidFill>
                  <a:schemeClr val="tx1"/>
                </a:solidFill>
                <a:latin typeface="Verdana" pitchFamily="34" charset="0"/>
                <a:ea typeface="Verdana" pitchFamily="34" charset="0"/>
                <a:cs typeface="Verdana" pitchFamily="34" charset="0"/>
              </a:rPr>
              <a:t> бути </a:t>
            </a:r>
            <a:r>
              <a:rPr lang="ru-RU" sz="1700" dirty="0" err="1" smtClean="0">
                <a:solidFill>
                  <a:schemeClr val="tx1"/>
                </a:solidFill>
                <a:latin typeface="Verdana" pitchFamily="34" charset="0"/>
                <a:ea typeface="Verdana" pitchFamily="34" charset="0"/>
                <a:cs typeface="Verdana" pitchFamily="34" charset="0"/>
              </a:rPr>
              <a:t>більш</a:t>
            </a:r>
            <a:r>
              <a:rPr lang="ru-RU" sz="1700"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суворим</a:t>
            </a:r>
            <a:r>
              <a:rPr lang="ru-RU" sz="1700"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ніж</a:t>
            </a:r>
            <a:r>
              <a:rPr lang="ru-RU" sz="1700"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вимоги</a:t>
            </a:r>
            <a:r>
              <a:rPr lang="ru-RU" sz="1700"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встановлені</a:t>
            </a:r>
            <a:r>
              <a:rPr lang="ru-RU" sz="1700" dirty="0" smtClean="0">
                <a:solidFill>
                  <a:schemeClr val="tx1"/>
                </a:solidFill>
                <a:latin typeface="Verdana" pitchFamily="34" charset="0"/>
                <a:ea typeface="Verdana" pitchFamily="34" charset="0"/>
                <a:cs typeface="Verdana" pitchFamily="34" charset="0"/>
              </a:rPr>
              <a:t> директивами, </a:t>
            </a:r>
            <a:r>
              <a:rPr lang="ru-RU" sz="1700" dirty="0" err="1" smtClean="0">
                <a:solidFill>
                  <a:schemeClr val="tx1"/>
                </a:solidFill>
                <a:latin typeface="Verdana" pitchFamily="34" charset="0"/>
                <a:ea typeface="Verdana" pitchFamily="34" charset="0"/>
                <a:cs typeface="Verdana" pitchFamily="34" charset="0"/>
              </a:rPr>
              <a:t>проте</a:t>
            </a:r>
            <a:r>
              <a:rPr lang="ru-RU" sz="1700"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воно</a:t>
            </a:r>
            <a:r>
              <a:rPr lang="ru-RU" sz="1700" dirty="0" smtClean="0">
                <a:solidFill>
                  <a:schemeClr val="tx1"/>
                </a:solidFill>
                <a:latin typeface="Verdana" pitchFamily="34" charset="0"/>
                <a:ea typeface="Verdana" pitchFamily="34" charset="0"/>
                <a:cs typeface="Verdana" pitchFamily="34" charset="0"/>
              </a:rPr>
              <a:t> не повинно бути </a:t>
            </a:r>
            <a:r>
              <a:rPr lang="ru-RU" sz="1700" dirty="0" err="1" smtClean="0">
                <a:solidFill>
                  <a:schemeClr val="tx1"/>
                </a:solidFill>
                <a:latin typeface="Verdana" pitchFamily="34" charset="0"/>
                <a:ea typeface="Verdana" pitchFamily="34" charset="0"/>
                <a:cs typeface="Verdana" pitchFamily="34" charset="0"/>
              </a:rPr>
              <a:t>менш</a:t>
            </a:r>
            <a:r>
              <a:rPr lang="ru-RU" sz="1700" dirty="0" smtClean="0">
                <a:solidFill>
                  <a:schemeClr val="tx1"/>
                </a:solidFill>
                <a:latin typeface="Verdana" pitchFamily="34" charset="0"/>
                <a:ea typeface="Verdana" pitchFamily="34" charset="0"/>
                <a:cs typeface="Verdana" pitchFamily="34" charset="0"/>
              </a:rPr>
              <a:t> </a:t>
            </a:r>
            <a:r>
              <a:rPr lang="ru-RU" sz="1700" dirty="0" err="1" smtClean="0">
                <a:solidFill>
                  <a:schemeClr val="tx1"/>
                </a:solidFill>
                <a:latin typeface="Verdana" pitchFamily="34" charset="0"/>
                <a:ea typeface="Verdana" pitchFamily="34" charset="0"/>
                <a:cs typeface="Verdana" pitchFamily="34" charset="0"/>
              </a:rPr>
              <a:t>суворим</a:t>
            </a:r>
            <a:r>
              <a:rPr lang="ru-RU" sz="1700" dirty="0" smtClean="0">
                <a:solidFill>
                  <a:schemeClr val="tx1"/>
                </a:solidFill>
                <a:latin typeface="Verdana" pitchFamily="34" charset="0"/>
                <a:ea typeface="Verdana" pitchFamily="34" charset="0"/>
                <a:cs typeface="Verdana" pitchFamily="34" charset="0"/>
              </a:rPr>
              <a:t>.</a:t>
            </a:r>
          </a:p>
          <a:p>
            <a:pPr algn="just">
              <a:buFont typeface="Arial" pitchFamily="34" charset="0"/>
              <a:buChar char="•"/>
            </a:pPr>
            <a:endParaRPr lang="ru-RU" sz="1800" dirty="0" smtClean="0"/>
          </a:p>
          <a:p>
            <a:pPr algn="just">
              <a:buFont typeface="Arial" pitchFamily="34" charset="0"/>
              <a:buChar char="•"/>
            </a:pPr>
            <a:endParaRPr lang="uk-UA" altLang="en-US" sz="1800" dirty="0" smtClean="0">
              <a:solidFill>
                <a:schemeClr val="tx1"/>
              </a:solidFill>
              <a:latin typeface="Verdana" pitchFamily="34" charset="0"/>
              <a:ea typeface="ＭＳ Ｐゴシック" pitchFamily="34" charset="-128"/>
            </a:endParaRPr>
          </a:p>
          <a:p>
            <a:pPr algn="just"/>
            <a:endParaRPr lang="uk-UA" altLang="en-US" sz="1800" dirty="0" smtClean="0">
              <a:solidFill>
                <a:srgbClr val="000000"/>
              </a:solidFill>
              <a:latin typeface="Verdana" pitchFamily="34" charset="0"/>
              <a:ea typeface="ＭＳ Ｐゴシック" pitchFamily="34" charset="-128"/>
            </a:endParaRPr>
          </a:p>
          <a:p>
            <a:pPr algn="just">
              <a:buFont typeface="Arial" pitchFamily="34" charset="0"/>
              <a:buChar char="•"/>
            </a:pPr>
            <a:endParaRPr lang="uk-UA" altLang="en-US" sz="1800" dirty="0" smtClean="0">
              <a:solidFill>
                <a:srgbClr val="000000"/>
              </a:solidFill>
              <a:latin typeface="Verdana"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Grp="1" noChangeArrowheads="1"/>
          </p:cNvSpPr>
          <p:nvPr>
            <p:ph type="ctrTitle"/>
          </p:nvPr>
        </p:nvSpPr>
        <p:spPr bwMode="auto">
          <a:xfrm>
            <a:off x="662524" y="-2996"/>
            <a:ext cx="8540167" cy="1415772"/>
          </a:xfrm>
          <a:prstGeom prst="rect">
            <a:avLst/>
          </a:prstGeom>
          <a:noFill/>
          <a:ln w="9525">
            <a:noFill/>
            <a:miter lim="800000"/>
            <a:headEnd/>
            <a:tailEnd/>
          </a:ln>
        </p:spPr>
        <p:txBody>
          <a:bodyPr wrap="square" lIns="0" tIns="0" rIns="0" bIns="0">
            <a:spAutoFit/>
          </a:bodyPr>
          <a:lstStyle/>
          <a:p>
            <a:pPr algn="l">
              <a:buSzPct val="100000"/>
            </a:pPr>
            <a:r>
              <a:rPr lang="uk-UA" altLang="en-US" sz="2400" b="1" cap="none" dirty="0" smtClean="0">
                <a:solidFill>
                  <a:srgbClr val="009DE0"/>
                </a:solidFill>
                <a:latin typeface="Verdana" pitchFamily="34" charset="0"/>
                <a:ea typeface="ＭＳ Ｐゴシック" pitchFamily="34" charset="-128"/>
              </a:rPr>
              <a:t>1. </a:t>
            </a:r>
            <a:r>
              <a:rPr lang="en-US" altLang="en-US" sz="2400" b="1" cap="none" dirty="0" smtClean="0">
                <a:solidFill>
                  <a:srgbClr val="009DE0"/>
                </a:solidFill>
                <a:latin typeface="Verdana" pitchFamily="34" charset="0"/>
                <a:ea typeface="ＭＳ Ｐゴシック" pitchFamily="34" charset="-128"/>
              </a:rPr>
              <a:t>ПОЛІТИК</a:t>
            </a:r>
            <a:r>
              <a:rPr lang="uk-UA" altLang="en-US" sz="2400" b="1" cap="none" dirty="0" smtClean="0">
                <a:solidFill>
                  <a:srgbClr val="009DE0"/>
                </a:solidFill>
                <a:latin typeface="Verdana" pitchFamily="34" charset="0"/>
                <a:ea typeface="ＭＳ Ｐゴシック" pitchFamily="34" charset="-128"/>
              </a:rPr>
              <a:t>А ЄС В СФЕРІ ПОВОДЖЕННЯ З ВІДХОДАМИ</a:t>
            </a:r>
            <a:r>
              <a:rPr lang="en-US" altLang="en-US" sz="2400" b="1" cap="none" dirty="0" smtClean="0">
                <a:solidFill>
                  <a:srgbClr val="009DE0"/>
                </a:solidFill>
                <a:latin typeface="Verdana" pitchFamily="34" charset="0"/>
                <a:ea typeface="ＭＳ Ｐゴシック" pitchFamily="34" charset="-128"/>
              </a:rPr>
              <a:t> </a:t>
            </a:r>
            <a:r>
              <a:rPr lang="en-US" altLang="en-US" sz="2400" cap="none" dirty="0" smtClean="0">
                <a:solidFill>
                  <a:srgbClr val="009DE0"/>
                </a:solidFill>
                <a:latin typeface="Verdana" pitchFamily="34" charset="0"/>
                <a:ea typeface="ＭＳ Ｐゴシック" pitchFamily="34" charset="-128"/>
              </a:rPr>
              <a:t/>
            </a:r>
            <a:br>
              <a:rPr lang="en-US" altLang="en-US" sz="2400" cap="none" dirty="0" smtClean="0">
                <a:solidFill>
                  <a:srgbClr val="009DE0"/>
                </a:solidFill>
                <a:latin typeface="Verdana" pitchFamily="34" charset="0"/>
                <a:ea typeface="ＭＳ Ｐゴシック" pitchFamily="34" charset="-128"/>
              </a:rPr>
            </a:br>
            <a:r>
              <a:rPr lang="uk-UA" altLang="en-US" sz="2400" cap="none" dirty="0" smtClean="0">
                <a:solidFill>
                  <a:srgbClr val="009DE0"/>
                </a:solidFill>
                <a:latin typeface="Verdana" pitchFamily="34" charset="0"/>
                <a:ea typeface="ＭＳ Ｐゴシック" pitchFamily="34" charset="-128"/>
              </a:rPr>
              <a:t/>
            </a:r>
            <a:br>
              <a:rPr lang="uk-UA" altLang="en-US" sz="2400" cap="none" dirty="0" smtClean="0">
                <a:solidFill>
                  <a:srgbClr val="009DE0"/>
                </a:solidFill>
                <a:latin typeface="Verdana" pitchFamily="34" charset="0"/>
                <a:ea typeface="ＭＳ Ｐゴシック" pitchFamily="34" charset="-128"/>
              </a:rPr>
            </a:br>
            <a:r>
              <a:rPr lang="uk-UA" altLang="en-US" sz="2000" b="1" dirty="0" smtClean="0">
                <a:solidFill>
                  <a:srgbClr val="009DE0"/>
                </a:solidFill>
                <a:latin typeface="Verdana" pitchFamily="34" charset="0"/>
                <a:ea typeface="ＭＳ Ｐゴシック" pitchFamily="34" charset="-128"/>
              </a:rPr>
              <a:t>ДИРЕКТИВА 2008/98/ЄС “ПРО ВІДХОДИ” (1)</a:t>
            </a:r>
            <a:endParaRPr lang="en-US" altLang="en-US" sz="2000" b="1" dirty="0">
              <a:solidFill>
                <a:srgbClr val="000000"/>
              </a:solidFill>
            </a:endParaRPr>
          </a:p>
        </p:txBody>
      </p:sp>
      <p:sp>
        <p:nvSpPr>
          <p:cNvPr id="5" name="Подзаголовок 2"/>
          <p:cNvSpPr>
            <a:spLocks noGrp="1"/>
          </p:cNvSpPr>
          <p:nvPr>
            <p:ph type="subTitle" idx="1"/>
          </p:nvPr>
        </p:nvSpPr>
        <p:spPr>
          <a:xfrm>
            <a:off x="583600" y="1412776"/>
            <a:ext cx="8678944" cy="5184576"/>
          </a:xfrm>
        </p:spPr>
        <p:txBody>
          <a:bodyPr>
            <a:normAutofit fontScale="77500" lnSpcReduction="20000"/>
          </a:bodyPr>
          <a:lstStyle/>
          <a:p>
            <a:pPr algn="just"/>
            <a:r>
              <a:rPr lang="uk-UA" sz="1800" b="1" dirty="0" smtClean="0">
                <a:solidFill>
                  <a:schemeClr val="tx1"/>
                </a:solidFill>
                <a:latin typeface="Verdana" pitchFamily="34" charset="0"/>
                <a:ea typeface="Verdana" pitchFamily="34" charset="0"/>
                <a:cs typeface="Verdana" pitchFamily="34" charset="0"/>
              </a:rPr>
              <a:t>Директива 2008/98/ЄС «Про відходи» - </a:t>
            </a:r>
            <a:r>
              <a:rPr lang="uk-UA" sz="1800" i="1" dirty="0" smtClean="0">
                <a:solidFill>
                  <a:schemeClr val="tx1"/>
                </a:solidFill>
                <a:latin typeface="Verdana" pitchFamily="34" charset="0"/>
                <a:ea typeface="Verdana" pitchFamily="34" charset="0"/>
                <a:cs typeface="Verdana" pitchFamily="34" charset="0"/>
              </a:rPr>
              <a:t>Містить базові вимоги до поводження з відходами в цілому.</a:t>
            </a:r>
            <a:endParaRPr lang="ru-RU" sz="1800" i="1" dirty="0" smtClean="0">
              <a:solidFill>
                <a:schemeClr val="tx1"/>
              </a:solidFill>
              <a:latin typeface="Verdana" pitchFamily="34" charset="0"/>
              <a:ea typeface="Verdana" pitchFamily="34" charset="0"/>
              <a:cs typeface="Verdana" pitchFamily="34" charset="0"/>
            </a:endParaRPr>
          </a:p>
          <a:p>
            <a:pPr algn="just"/>
            <a:r>
              <a:rPr lang="uk-UA" sz="1800" b="1" i="1" u="sng" dirty="0" smtClean="0">
                <a:solidFill>
                  <a:schemeClr val="tx1"/>
                </a:solidFill>
                <a:latin typeface="Verdana" pitchFamily="34" charset="0"/>
                <a:ea typeface="Verdana" pitchFamily="34" charset="0"/>
                <a:cs typeface="Verdana" pitchFamily="34" charset="0"/>
              </a:rPr>
              <a:t>Основні принципи поводження з відходами </a:t>
            </a:r>
            <a:r>
              <a:rPr lang="uk-UA" sz="1800" dirty="0" smtClean="0">
                <a:solidFill>
                  <a:schemeClr val="tx1"/>
                </a:solidFill>
                <a:latin typeface="Verdana" pitchFamily="34" charset="0"/>
                <a:ea typeface="Verdana" pitchFamily="34" charset="0"/>
                <a:cs typeface="Verdana" pitchFamily="34" charset="0"/>
              </a:rPr>
              <a:t>(загальні для всіх відходів, зокрема побутових):</a:t>
            </a:r>
          </a:p>
          <a:p>
            <a:pPr algn="just">
              <a:buFont typeface="Arial" pitchFamily="34" charset="0"/>
              <a:buChar char="•"/>
            </a:pPr>
            <a:r>
              <a:rPr lang="uk-UA" sz="1800" dirty="0" smtClean="0">
                <a:solidFill>
                  <a:schemeClr val="tx1"/>
                </a:solidFill>
                <a:latin typeface="Verdana" pitchFamily="34" charset="0"/>
                <a:ea typeface="Verdana" pitchFamily="34" charset="0"/>
                <a:cs typeface="Verdana" pitchFamily="34" charset="0"/>
              </a:rPr>
              <a:t>  </a:t>
            </a:r>
            <a:r>
              <a:rPr lang="uk-UA" sz="1800" b="1" dirty="0" smtClean="0">
                <a:solidFill>
                  <a:schemeClr val="tx1"/>
                </a:solidFill>
                <a:latin typeface="Verdana" pitchFamily="34" charset="0"/>
                <a:ea typeface="Verdana" pitchFamily="34" charset="0"/>
                <a:cs typeface="Verdana" pitchFamily="34" charset="0"/>
              </a:rPr>
              <a:t>Забруднювач платить</a:t>
            </a:r>
            <a:r>
              <a:rPr lang="uk-UA" sz="1800" dirty="0" smtClean="0">
                <a:solidFill>
                  <a:schemeClr val="tx1"/>
                </a:solidFill>
                <a:latin typeface="Verdana" pitchFamily="34" charset="0"/>
                <a:ea typeface="Verdana" pitchFamily="34" charset="0"/>
                <a:cs typeface="Verdana" pitchFamily="34" charset="0"/>
              </a:rPr>
              <a:t> - витрати на поводження з відходами покриваються первинним виробником відходів або поточними або попередніми власниками відходів. У контексті поводження з ТПВ цей принцип отримав тлумачення «користувач платить». Іншими словами, плата за послуги із поводження з відходами (тобто тарифи для споживачів) повинна відображати повне відшкодування витратна ці послуги. У чистому вигляді застосування цього принципу означатиме, що споживачі будуть платити за послуги із поводження з відходами домогосподарств </a:t>
            </a:r>
          </a:p>
          <a:p>
            <a:pPr lvl="0" algn="just">
              <a:buFont typeface="Arial" pitchFamily="34" charset="0"/>
              <a:buChar char="•"/>
            </a:pPr>
            <a:r>
              <a:rPr lang="ru-RU" sz="1800" b="1" dirty="0" smtClean="0">
                <a:solidFill>
                  <a:schemeClr val="tx1"/>
                </a:solidFill>
                <a:latin typeface="Verdana" pitchFamily="34" charset="0"/>
                <a:ea typeface="Verdana" pitchFamily="34" charset="0"/>
                <a:cs typeface="Verdana" pitchFamily="34" charset="0"/>
              </a:rPr>
              <a:t> </a:t>
            </a:r>
            <a:r>
              <a:rPr lang="uk-UA" sz="1800" b="1" dirty="0" smtClean="0">
                <a:solidFill>
                  <a:schemeClr val="tx1"/>
                </a:solidFill>
                <a:latin typeface="Verdana" pitchFamily="34" charset="0"/>
                <a:ea typeface="Verdana" pitchFamily="34" charset="0"/>
                <a:cs typeface="Verdana" pitchFamily="34" charset="0"/>
              </a:rPr>
              <a:t>Розширена відповідальність виробника (РВВ).</a:t>
            </a:r>
            <a:endParaRPr lang="ru-RU" sz="1800" dirty="0" smtClean="0">
              <a:solidFill>
                <a:schemeClr val="tx1"/>
              </a:solidFill>
              <a:latin typeface="Verdana" pitchFamily="34" charset="0"/>
              <a:ea typeface="Verdana" pitchFamily="34" charset="0"/>
              <a:cs typeface="Verdana" pitchFamily="34" charset="0"/>
            </a:endParaRPr>
          </a:p>
          <a:p>
            <a:pPr algn="just"/>
            <a:r>
              <a:rPr lang="uk-UA" sz="1800" dirty="0" smtClean="0">
                <a:solidFill>
                  <a:schemeClr val="tx1"/>
                </a:solidFill>
                <a:latin typeface="Verdana" pitchFamily="34" charset="0"/>
                <a:ea typeface="Verdana" pitchFamily="34" charset="0"/>
                <a:cs typeface="Verdana" pitchFamily="34" charset="0"/>
              </a:rPr>
              <a:t>Розширена відповідальність виробника (РВВ) — виробники відповідають за свою продукцію навіть після того як продукція була використана, відслужила свій термін, стала непотрібною споживачеві. Ця відповідальність включає зокрема збір, сортування та підготовку продукції для подальшої переробки чи відновлення. Особливо треба відзначити, що РВВ стосується також і упаковки товарів. Усі ланки виробництва та збуту упаковки (виробники, імпортери та </a:t>
            </a:r>
            <a:r>
              <a:rPr lang="uk-UA" sz="1800" dirty="0" err="1" smtClean="0">
                <a:solidFill>
                  <a:schemeClr val="tx1"/>
                </a:solidFill>
                <a:latin typeface="Verdana" pitchFamily="34" charset="0"/>
                <a:ea typeface="Verdana" pitchFamily="34" charset="0"/>
                <a:cs typeface="Verdana" pitchFamily="34" charset="0"/>
              </a:rPr>
              <a:t>рітейлери</a:t>
            </a:r>
            <a:r>
              <a:rPr lang="uk-UA" sz="1800" dirty="0" smtClean="0">
                <a:solidFill>
                  <a:schemeClr val="tx1"/>
                </a:solidFill>
                <a:latin typeface="Verdana" pitchFamily="34" charset="0"/>
                <a:ea typeface="Verdana" pitchFamily="34" charset="0"/>
                <a:cs typeface="Verdana" pitchFamily="34" charset="0"/>
              </a:rPr>
              <a:t>) беруть на себе значну вагу відповідальності за вплив упаковки на навколишнє середовище. </a:t>
            </a:r>
            <a:endParaRPr lang="ru-RU" sz="1800" dirty="0" smtClean="0">
              <a:solidFill>
                <a:schemeClr val="tx1"/>
              </a:solidFill>
              <a:latin typeface="Verdana" pitchFamily="34" charset="0"/>
              <a:ea typeface="Verdana" pitchFamily="34" charset="0"/>
              <a:cs typeface="Verdana" pitchFamily="34" charset="0"/>
            </a:endParaRPr>
          </a:p>
          <a:p>
            <a:pPr algn="just">
              <a:buFont typeface="Arial" pitchFamily="34" charset="0"/>
              <a:buChar char="•"/>
            </a:pPr>
            <a:r>
              <a:rPr lang="ru-RU" sz="1800" b="1" dirty="0" smtClean="0">
                <a:solidFill>
                  <a:schemeClr val="tx1"/>
                </a:solidFill>
                <a:latin typeface="Verdana" pitchFamily="34" charset="0"/>
                <a:ea typeface="Verdana" pitchFamily="34" charset="0"/>
                <a:cs typeface="Verdana" pitchFamily="34" charset="0"/>
              </a:rPr>
              <a:t> </a:t>
            </a:r>
            <a:r>
              <a:rPr lang="uk-UA" sz="1800" b="1" dirty="0" smtClean="0">
                <a:solidFill>
                  <a:schemeClr val="tx1"/>
                </a:solidFill>
                <a:latin typeface="Verdana" pitchFamily="34" charset="0"/>
                <a:ea typeface="Verdana" pitchFamily="34" charset="0"/>
                <a:cs typeface="Verdana" pitchFamily="34" charset="0"/>
              </a:rPr>
              <a:t>Положення, що стосуються, зокрема, побутових відходів:</a:t>
            </a:r>
            <a:endParaRPr lang="ru-RU" sz="1800" dirty="0" smtClean="0">
              <a:solidFill>
                <a:schemeClr val="tx1"/>
              </a:solidFill>
              <a:latin typeface="Verdana" pitchFamily="34" charset="0"/>
              <a:ea typeface="Verdana" pitchFamily="34" charset="0"/>
              <a:cs typeface="Verdana" pitchFamily="34" charset="0"/>
            </a:endParaRPr>
          </a:p>
          <a:p>
            <a:pPr lvl="0" algn="just"/>
            <a:r>
              <a:rPr lang="uk-UA" sz="1800" dirty="0" smtClean="0">
                <a:solidFill>
                  <a:schemeClr val="tx1"/>
                </a:solidFill>
                <a:latin typeface="Verdana" pitchFamily="34" charset="0"/>
                <a:ea typeface="Verdana" pitchFamily="34" charset="0"/>
                <a:cs typeface="Verdana" pitchFamily="34" charset="0"/>
              </a:rPr>
              <a:t>  -  обов'язкове забезпечення роздільного збирання скла, паперу (картону), металу, полімерів;</a:t>
            </a:r>
            <a:endParaRPr lang="ru-RU" sz="1800" dirty="0" smtClean="0">
              <a:solidFill>
                <a:schemeClr val="tx1"/>
              </a:solidFill>
              <a:latin typeface="Verdana" pitchFamily="34" charset="0"/>
              <a:ea typeface="Verdana" pitchFamily="34" charset="0"/>
              <a:cs typeface="Verdana" pitchFamily="34" charset="0"/>
            </a:endParaRPr>
          </a:p>
          <a:p>
            <a:pPr lvl="0" algn="just"/>
            <a:r>
              <a:rPr lang="uk-UA" sz="1800" dirty="0" smtClean="0">
                <a:solidFill>
                  <a:schemeClr val="tx1"/>
                </a:solidFill>
                <a:latin typeface="Verdana" pitchFamily="34" charset="0"/>
                <a:ea typeface="Verdana" pitchFamily="34" charset="0"/>
                <a:cs typeface="Verdana" pitchFamily="34" charset="0"/>
              </a:rPr>
              <a:t>  - встановлено цільові показники повторного використання та перероблення для відходів скла,     паперу й картону, металів, пластику;</a:t>
            </a:r>
            <a:endParaRPr lang="ru-RU" sz="1800" dirty="0" smtClean="0">
              <a:solidFill>
                <a:schemeClr val="tx1"/>
              </a:solidFill>
              <a:latin typeface="Verdana" pitchFamily="34" charset="0"/>
              <a:ea typeface="Verdana" pitchFamily="34" charset="0"/>
              <a:cs typeface="Verdana" pitchFamily="34" charset="0"/>
            </a:endParaRPr>
          </a:p>
          <a:p>
            <a:pPr lvl="0" algn="just"/>
            <a:r>
              <a:rPr lang="uk-UA" sz="1800" dirty="0" smtClean="0">
                <a:solidFill>
                  <a:schemeClr val="tx1"/>
                </a:solidFill>
                <a:latin typeface="Verdana" pitchFamily="34" charset="0"/>
                <a:ea typeface="Verdana" pitchFamily="34" charset="0"/>
                <a:cs typeface="Verdana" pitchFamily="34" charset="0"/>
              </a:rPr>
              <a:t>  -  роздільне збирання </a:t>
            </a:r>
            <a:r>
              <a:rPr lang="uk-UA" sz="1800" dirty="0" err="1" smtClean="0">
                <a:solidFill>
                  <a:schemeClr val="tx1"/>
                </a:solidFill>
                <a:latin typeface="Verdana" pitchFamily="34" charset="0"/>
                <a:ea typeface="Verdana" pitchFamily="34" charset="0"/>
                <a:cs typeface="Verdana" pitchFamily="34" charset="0"/>
              </a:rPr>
              <a:t>біовідходів</a:t>
            </a:r>
            <a:r>
              <a:rPr lang="uk-UA" sz="1800" dirty="0" smtClean="0">
                <a:solidFill>
                  <a:schemeClr val="tx1"/>
                </a:solidFill>
                <a:latin typeface="Verdana" pitchFamily="34" charset="0"/>
                <a:ea typeface="Verdana" pitchFamily="34" charset="0"/>
                <a:cs typeface="Verdana" pitchFamily="34" charset="0"/>
              </a:rPr>
              <a:t> та забезпечення їх подальшого оброблення.</a:t>
            </a:r>
            <a:endParaRPr lang="ru-RU" sz="1800" dirty="0" smtClean="0">
              <a:solidFill>
                <a:schemeClr val="tx1"/>
              </a:solidFill>
              <a:latin typeface="Verdana" pitchFamily="34" charset="0"/>
              <a:ea typeface="Verdana" pitchFamily="34" charset="0"/>
              <a:cs typeface="Verdana" pitchFamily="34" charset="0"/>
            </a:endParaRPr>
          </a:p>
          <a:p>
            <a:pPr lvl="0" algn="just">
              <a:buFont typeface="Arial" pitchFamily="34" charset="0"/>
              <a:buChar char="•"/>
            </a:pPr>
            <a:r>
              <a:rPr lang="uk-UA" sz="1800" b="1" dirty="0" smtClean="0">
                <a:solidFill>
                  <a:schemeClr val="tx1"/>
                </a:solidFill>
                <a:latin typeface="Verdana" pitchFamily="34" charset="0"/>
                <a:ea typeface="Verdana" pitchFamily="34" charset="0"/>
                <a:cs typeface="Verdana" pitchFamily="34" charset="0"/>
              </a:rPr>
              <a:t> Повного відшкодування витрат на поводження з відходами.</a:t>
            </a:r>
            <a:endParaRPr lang="ru-RU" sz="1800" dirty="0" smtClean="0">
              <a:solidFill>
                <a:schemeClr val="tx1"/>
              </a:solidFill>
              <a:latin typeface="Verdana" pitchFamily="34" charset="0"/>
              <a:ea typeface="Verdana" pitchFamily="34" charset="0"/>
              <a:cs typeface="Verdana" pitchFamily="34" charset="0"/>
            </a:endParaRPr>
          </a:p>
          <a:p>
            <a:pPr algn="just">
              <a:buFont typeface="Arial" pitchFamily="34" charset="0"/>
              <a:buChar char="•"/>
            </a:pPr>
            <a:endParaRPr lang="ru-RU" sz="1800" dirty="0" smtClean="0"/>
          </a:p>
          <a:p>
            <a:pPr algn="just">
              <a:buFont typeface="Arial" pitchFamily="34" charset="0"/>
              <a:buChar char="•"/>
            </a:pPr>
            <a:endParaRPr lang="uk-UA" altLang="en-US" sz="1800" dirty="0" smtClean="0">
              <a:solidFill>
                <a:schemeClr val="tx1"/>
              </a:solidFill>
              <a:latin typeface="Verdana" pitchFamily="34" charset="0"/>
              <a:ea typeface="ＭＳ Ｐゴシック" pitchFamily="34" charset="-128"/>
            </a:endParaRPr>
          </a:p>
          <a:p>
            <a:pPr algn="just"/>
            <a:endParaRPr lang="uk-UA" altLang="en-US" sz="1800" dirty="0" smtClean="0">
              <a:solidFill>
                <a:srgbClr val="000000"/>
              </a:solidFill>
              <a:latin typeface="Verdana" pitchFamily="34" charset="0"/>
              <a:ea typeface="ＭＳ Ｐゴシック" pitchFamily="34" charset="-128"/>
            </a:endParaRPr>
          </a:p>
          <a:p>
            <a:pPr algn="just">
              <a:buFont typeface="Arial" pitchFamily="34" charset="0"/>
              <a:buChar char="•"/>
            </a:pPr>
            <a:endParaRPr lang="uk-UA" altLang="en-US" sz="1800" dirty="0" smtClean="0">
              <a:solidFill>
                <a:srgbClr val="000000"/>
              </a:solidFill>
              <a:latin typeface="Verdana"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Grp="1" noChangeArrowheads="1"/>
          </p:cNvSpPr>
          <p:nvPr>
            <p:ph type="ctrTitle"/>
          </p:nvPr>
        </p:nvSpPr>
        <p:spPr bwMode="auto">
          <a:xfrm>
            <a:off x="662524" y="-2996"/>
            <a:ext cx="8540167" cy="1415772"/>
          </a:xfrm>
          <a:prstGeom prst="rect">
            <a:avLst/>
          </a:prstGeom>
          <a:noFill/>
          <a:ln w="9525">
            <a:noFill/>
            <a:miter lim="800000"/>
            <a:headEnd/>
            <a:tailEnd/>
          </a:ln>
        </p:spPr>
        <p:txBody>
          <a:bodyPr wrap="square" lIns="0" tIns="0" rIns="0" bIns="0">
            <a:spAutoFit/>
          </a:bodyPr>
          <a:lstStyle/>
          <a:p>
            <a:pPr algn="l">
              <a:buSzPct val="100000"/>
            </a:pPr>
            <a:r>
              <a:rPr lang="uk-UA" altLang="en-US" sz="2400" b="1" cap="none" dirty="0" smtClean="0">
                <a:solidFill>
                  <a:srgbClr val="009DE0"/>
                </a:solidFill>
                <a:latin typeface="Verdana" pitchFamily="34" charset="0"/>
                <a:ea typeface="ＭＳ Ｐゴシック" pitchFamily="34" charset="-128"/>
              </a:rPr>
              <a:t>1. </a:t>
            </a:r>
            <a:r>
              <a:rPr lang="en-US" altLang="en-US" sz="2400" b="1" cap="none" dirty="0" smtClean="0">
                <a:solidFill>
                  <a:srgbClr val="009DE0"/>
                </a:solidFill>
                <a:latin typeface="Verdana" pitchFamily="34" charset="0"/>
                <a:ea typeface="ＭＳ Ｐゴシック" pitchFamily="34" charset="-128"/>
              </a:rPr>
              <a:t>ПОЛІТИК</a:t>
            </a:r>
            <a:r>
              <a:rPr lang="uk-UA" altLang="en-US" sz="2400" b="1" cap="none" dirty="0" smtClean="0">
                <a:solidFill>
                  <a:srgbClr val="009DE0"/>
                </a:solidFill>
                <a:latin typeface="Verdana" pitchFamily="34" charset="0"/>
                <a:ea typeface="ＭＳ Ｐゴシック" pitchFamily="34" charset="-128"/>
              </a:rPr>
              <a:t>А ЄС В СФЕРІ ПОВОДЖЕННЯ З ВІДХОДАМИ</a:t>
            </a:r>
            <a:r>
              <a:rPr lang="en-US" altLang="en-US" sz="2400" b="1" cap="none" dirty="0" smtClean="0">
                <a:solidFill>
                  <a:srgbClr val="009DE0"/>
                </a:solidFill>
                <a:latin typeface="Verdana" pitchFamily="34" charset="0"/>
                <a:ea typeface="ＭＳ Ｐゴシック" pitchFamily="34" charset="-128"/>
              </a:rPr>
              <a:t> </a:t>
            </a:r>
            <a:r>
              <a:rPr lang="en-US" altLang="en-US" sz="2400" cap="none" dirty="0" smtClean="0">
                <a:solidFill>
                  <a:srgbClr val="009DE0"/>
                </a:solidFill>
                <a:latin typeface="Verdana" pitchFamily="34" charset="0"/>
                <a:ea typeface="ＭＳ Ｐゴシック" pitchFamily="34" charset="-128"/>
              </a:rPr>
              <a:t/>
            </a:r>
            <a:br>
              <a:rPr lang="en-US" altLang="en-US" sz="2400" cap="none" dirty="0" smtClean="0">
                <a:solidFill>
                  <a:srgbClr val="009DE0"/>
                </a:solidFill>
                <a:latin typeface="Verdana" pitchFamily="34" charset="0"/>
                <a:ea typeface="ＭＳ Ｐゴシック" pitchFamily="34" charset="-128"/>
              </a:rPr>
            </a:br>
            <a:r>
              <a:rPr lang="uk-UA" altLang="en-US" sz="2400" cap="none" dirty="0" smtClean="0">
                <a:solidFill>
                  <a:srgbClr val="009DE0"/>
                </a:solidFill>
                <a:latin typeface="Verdana" pitchFamily="34" charset="0"/>
                <a:ea typeface="ＭＳ Ｐゴシック" pitchFamily="34" charset="-128"/>
              </a:rPr>
              <a:t/>
            </a:r>
            <a:br>
              <a:rPr lang="uk-UA" altLang="en-US" sz="2400" cap="none" dirty="0" smtClean="0">
                <a:solidFill>
                  <a:srgbClr val="009DE0"/>
                </a:solidFill>
                <a:latin typeface="Verdana" pitchFamily="34" charset="0"/>
                <a:ea typeface="ＭＳ Ｐゴシック" pitchFamily="34" charset="-128"/>
              </a:rPr>
            </a:br>
            <a:r>
              <a:rPr lang="uk-UA" altLang="en-US" sz="2000" b="1" dirty="0" smtClean="0">
                <a:solidFill>
                  <a:srgbClr val="009DE0"/>
                </a:solidFill>
                <a:latin typeface="Verdana" pitchFamily="34" charset="0"/>
                <a:ea typeface="ＭＳ Ｐゴシック" pitchFamily="34" charset="-128"/>
              </a:rPr>
              <a:t>ДИРЕКТИВА 2008/98/ЄС “ПРО ВІДХОДИ” (2)</a:t>
            </a:r>
            <a:endParaRPr lang="en-US" altLang="en-US" sz="2000" b="1" dirty="0">
              <a:solidFill>
                <a:srgbClr val="000000"/>
              </a:solidFill>
            </a:endParaRPr>
          </a:p>
        </p:txBody>
      </p:sp>
      <p:sp>
        <p:nvSpPr>
          <p:cNvPr id="5" name="Подзаголовок 2"/>
          <p:cNvSpPr>
            <a:spLocks noGrp="1"/>
          </p:cNvSpPr>
          <p:nvPr>
            <p:ph type="subTitle" idx="1"/>
          </p:nvPr>
        </p:nvSpPr>
        <p:spPr>
          <a:xfrm>
            <a:off x="583600" y="1412776"/>
            <a:ext cx="8678944" cy="5184576"/>
          </a:xfrm>
        </p:spPr>
        <p:txBody>
          <a:bodyPr>
            <a:normAutofit/>
          </a:bodyPr>
          <a:lstStyle/>
          <a:p>
            <a:pPr lvl="0" algn="just">
              <a:buFont typeface="Arial" pitchFamily="34" charset="0"/>
              <a:buChar char="•"/>
            </a:pPr>
            <a:endParaRPr lang="ru-RU" sz="1800" dirty="0" smtClean="0">
              <a:solidFill>
                <a:schemeClr val="tx1"/>
              </a:solidFill>
              <a:latin typeface="Verdana" pitchFamily="34" charset="0"/>
              <a:ea typeface="Verdana" pitchFamily="34" charset="0"/>
              <a:cs typeface="Verdana" pitchFamily="34" charset="0"/>
            </a:endParaRPr>
          </a:p>
          <a:p>
            <a:pPr algn="just">
              <a:buFont typeface="Arial" pitchFamily="34" charset="0"/>
              <a:buChar char="•"/>
            </a:pPr>
            <a:endParaRPr lang="ru-RU" sz="1800" dirty="0" smtClean="0"/>
          </a:p>
          <a:p>
            <a:pPr algn="just">
              <a:buFont typeface="Arial" pitchFamily="34" charset="0"/>
              <a:buChar char="•"/>
            </a:pPr>
            <a:endParaRPr lang="uk-UA" altLang="en-US" sz="1800" dirty="0" smtClean="0">
              <a:solidFill>
                <a:schemeClr val="tx1"/>
              </a:solidFill>
              <a:latin typeface="Verdana" pitchFamily="34" charset="0"/>
              <a:ea typeface="ＭＳ Ｐゴシック" pitchFamily="34" charset="-128"/>
            </a:endParaRPr>
          </a:p>
          <a:p>
            <a:pPr algn="just"/>
            <a:endParaRPr lang="uk-UA" altLang="en-US" sz="1800" dirty="0" smtClean="0">
              <a:solidFill>
                <a:srgbClr val="000000"/>
              </a:solidFill>
              <a:latin typeface="Verdana" pitchFamily="34" charset="0"/>
              <a:ea typeface="ＭＳ Ｐゴシック" pitchFamily="34" charset="-128"/>
            </a:endParaRPr>
          </a:p>
          <a:p>
            <a:pPr algn="just">
              <a:buFont typeface="Arial" pitchFamily="34" charset="0"/>
              <a:buChar char="•"/>
            </a:pPr>
            <a:endParaRPr lang="uk-UA" altLang="en-US" sz="1800" dirty="0" smtClean="0">
              <a:solidFill>
                <a:srgbClr val="000000"/>
              </a:solidFill>
              <a:latin typeface="Verdana" pitchFamily="34" charset="0"/>
              <a:ea typeface="ＭＳ Ｐゴシック" pitchFamily="34" charset="-128"/>
            </a:endParaRPr>
          </a:p>
        </p:txBody>
      </p:sp>
      <p:sp>
        <p:nvSpPr>
          <p:cNvPr id="4" name="Content Placeholder 3"/>
          <p:cNvSpPr txBox="1">
            <a:spLocks/>
          </p:cNvSpPr>
          <p:nvPr/>
        </p:nvSpPr>
        <p:spPr>
          <a:xfrm>
            <a:off x="679579" y="1855788"/>
            <a:ext cx="4292555" cy="4238625"/>
          </a:xfrm>
          <a:prstGeom prst="rect">
            <a:avLst/>
          </a:prstGeom>
        </p:spPr>
        <p:txBody>
          <a:bodyPr vert="horz" lIns="91440" tIns="45720" rIns="91440" bIns="45720" rtlCol="0">
            <a:normAutofit fontScale="85000" lnSpcReduction="10000"/>
          </a:bodyPr>
          <a:lstStyle/>
          <a:p>
            <a:pPr lvl="0">
              <a:lnSpc>
                <a:spcPct val="150000"/>
              </a:lnSpc>
            </a:pPr>
            <a:r>
              <a:rPr lang="uk-UA" b="1" dirty="0" smtClean="0">
                <a:latin typeface="Verdana" pitchFamily="34" charset="0"/>
                <a:ea typeface="Verdana" pitchFamily="34" charset="0"/>
                <a:cs typeface="Verdana" pitchFamily="34" charset="0"/>
              </a:rPr>
              <a:t>Ієрархія поводження з відходами:</a:t>
            </a:r>
            <a:endParaRPr lang="ru-RU" dirty="0" smtClean="0">
              <a:latin typeface="Verdana" pitchFamily="34" charset="0"/>
              <a:ea typeface="Verdana" pitchFamily="34" charset="0"/>
              <a:cs typeface="Verdana" pitchFamily="34" charset="0"/>
            </a:endParaRPr>
          </a:p>
          <a:p>
            <a:pPr lvl="0">
              <a:lnSpc>
                <a:spcPct val="150000"/>
              </a:lnSpc>
              <a:buFont typeface="Arial" pitchFamily="34" charset="0"/>
              <a:buChar char="•"/>
            </a:pPr>
            <a:r>
              <a:rPr lang="uk-UA" dirty="0" smtClean="0">
                <a:latin typeface="Verdana" pitchFamily="34" charset="0"/>
                <a:ea typeface="Verdana" pitchFamily="34" charset="0"/>
                <a:cs typeface="Verdana" pitchFamily="34" charset="0"/>
              </a:rPr>
              <a:t> Попередження утворення </a:t>
            </a:r>
            <a:r>
              <a:rPr lang="uk-UA" i="1" dirty="0" smtClean="0">
                <a:latin typeface="Verdana" pitchFamily="34" charset="0"/>
                <a:ea typeface="Verdana" pitchFamily="34" charset="0"/>
                <a:cs typeface="Verdana" pitchFamily="34" charset="0"/>
              </a:rPr>
              <a:t>(</a:t>
            </a:r>
            <a:r>
              <a:rPr lang="uk-UA" i="1" dirty="0" err="1" smtClean="0">
                <a:latin typeface="Verdana" pitchFamily="34" charset="0"/>
                <a:ea typeface="Verdana" pitchFamily="34" charset="0"/>
                <a:cs typeface="Verdana" pitchFamily="34" charset="0"/>
              </a:rPr>
              <a:t>prevention</a:t>
            </a:r>
            <a:r>
              <a:rPr lang="uk-UA" i="1" dirty="0" smtClean="0">
                <a:latin typeface="Verdana" pitchFamily="34" charset="0"/>
                <a:ea typeface="Verdana" pitchFamily="34" charset="0"/>
                <a:cs typeface="Verdana" pitchFamily="34" charset="0"/>
              </a:rPr>
              <a:t> );</a:t>
            </a:r>
            <a:endParaRPr lang="ru-RU" dirty="0" smtClean="0">
              <a:latin typeface="Verdana" pitchFamily="34" charset="0"/>
              <a:ea typeface="Verdana" pitchFamily="34" charset="0"/>
              <a:cs typeface="Verdana" pitchFamily="34" charset="0"/>
            </a:endParaRPr>
          </a:p>
          <a:p>
            <a:pPr lvl="0">
              <a:lnSpc>
                <a:spcPct val="150000"/>
              </a:lnSpc>
              <a:buFont typeface="Arial" pitchFamily="34" charset="0"/>
              <a:buChar char="•"/>
            </a:pPr>
            <a:r>
              <a:rPr lang="uk-UA" dirty="0" smtClean="0">
                <a:latin typeface="Verdana" pitchFamily="34" charset="0"/>
                <a:ea typeface="Verdana" pitchFamily="34" charset="0"/>
                <a:cs typeface="Verdana" pitchFamily="34" charset="0"/>
              </a:rPr>
              <a:t> Підготовка до повторного використання </a:t>
            </a:r>
            <a:r>
              <a:rPr lang="uk-UA" i="1" dirty="0" smtClean="0">
                <a:latin typeface="Verdana" pitchFamily="34" charset="0"/>
                <a:ea typeface="Verdana" pitchFamily="34" charset="0"/>
                <a:cs typeface="Verdana" pitchFamily="34" charset="0"/>
              </a:rPr>
              <a:t>(</a:t>
            </a:r>
            <a:r>
              <a:rPr lang="uk-UA" i="1" dirty="0" err="1" smtClean="0">
                <a:latin typeface="Verdana" pitchFamily="34" charset="0"/>
                <a:ea typeface="Verdana" pitchFamily="34" charset="0"/>
                <a:cs typeface="Verdana" pitchFamily="34" charset="0"/>
              </a:rPr>
              <a:t>preparing</a:t>
            </a:r>
            <a:r>
              <a:rPr lang="uk-UA" i="1" dirty="0" smtClean="0">
                <a:latin typeface="Verdana" pitchFamily="34" charset="0"/>
                <a:ea typeface="Verdana" pitchFamily="34" charset="0"/>
                <a:cs typeface="Verdana" pitchFamily="34" charset="0"/>
              </a:rPr>
              <a:t> </a:t>
            </a:r>
            <a:r>
              <a:rPr lang="uk-UA" i="1" dirty="0" err="1" smtClean="0">
                <a:latin typeface="Verdana" pitchFamily="34" charset="0"/>
                <a:ea typeface="Verdana" pitchFamily="34" charset="0"/>
                <a:cs typeface="Verdana" pitchFamily="34" charset="0"/>
              </a:rPr>
              <a:t>for</a:t>
            </a:r>
            <a:r>
              <a:rPr lang="uk-UA" i="1" dirty="0" smtClean="0">
                <a:latin typeface="Verdana" pitchFamily="34" charset="0"/>
                <a:ea typeface="Verdana" pitchFamily="34" charset="0"/>
                <a:cs typeface="Verdana" pitchFamily="34" charset="0"/>
              </a:rPr>
              <a:t> </a:t>
            </a:r>
            <a:r>
              <a:rPr lang="uk-UA" i="1" dirty="0" err="1" smtClean="0">
                <a:latin typeface="Verdana" pitchFamily="34" charset="0"/>
                <a:ea typeface="Verdana" pitchFamily="34" charset="0"/>
                <a:cs typeface="Verdana" pitchFamily="34" charset="0"/>
              </a:rPr>
              <a:t>reuse</a:t>
            </a:r>
            <a:r>
              <a:rPr lang="uk-UA" i="1" dirty="0" smtClean="0">
                <a:latin typeface="Verdana" pitchFamily="34" charset="0"/>
                <a:ea typeface="Verdana" pitchFamily="34" charset="0"/>
                <a:cs typeface="Verdana" pitchFamily="34" charset="0"/>
              </a:rPr>
              <a:t>);</a:t>
            </a:r>
            <a:endParaRPr lang="ru-RU" dirty="0" smtClean="0">
              <a:latin typeface="Verdana" pitchFamily="34" charset="0"/>
              <a:ea typeface="Verdana" pitchFamily="34" charset="0"/>
              <a:cs typeface="Verdana" pitchFamily="34" charset="0"/>
            </a:endParaRPr>
          </a:p>
          <a:p>
            <a:pPr lvl="0">
              <a:lnSpc>
                <a:spcPct val="150000"/>
              </a:lnSpc>
              <a:buFont typeface="Arial" pitchFamily="34" charset="0"/>
              <a:buChar char="•"/>
            </a:pPr>
            <a:r>
              <a:rPr lang="uk-UA" dirty="0" smtClean="0">
                <a:latin typeface="Verdana" pitchFamily="34" charset="0"/>
                <a:ea typeface="Verdana" pitchFamily="34" charset="0"/>
                <a:cs typeface="Verdana" pitchFamily="34" charset="0"/>
              </a:rPr>
              <a:t> Перероблення/</a:t>
            </a:r>
            <a:r>
              <a:rPr lang="uk-UA" dirty="0" err="1" smtClean="0">
                <a:latin typeface="Verdana" pitchFamily="34" charset="0"/>
                <a:ea typeface="Verdana" pitchFamily="34" charset="0"/>
                <a:cs typeface="Verdana" pitchFamily="34" charset="0"/>
              </a:rPr>
              <a:t>рециклінг</a:t>
            </a:r>
            <a:r>
              <a:rPr lang="uk-UA" i="1" dirty="0" smtClean="0">
                <a:latin typeface="Verdana" pitchFamily="34" charset="0"/>
                <a:ea typeface="Verdana" pitchFamily="34" charset="0"/>
                <a:cs typeface="Verdana" pitchFamily="34" charset="0"/>
              </a:rPr>
              <a:t> (</a:t>
            </a:r>
            <a:r>
              <a:rPr lang="uk-UA" i="1" dirty="0" err="1" smtClean="0">
                <a:latin typeface="Verdana" pitchFamily="34" charset="0"/>
                <a:ea typeface="Verdana" pitchFamily="34" charset="0"/>
                <a:cs typeface="Verdana" pitchFamily="34" charset="0"/>
              </a:rPr>
              <a:t>recycling</a:t>
            </a:r>
            <a:r>
              <a:rPr lang="uk-UA" i="1" dirty="0" smtClean="0">
                <a:latin typeface="Verdana" pitchFamily="34" charset="0"/>
                <a:ea typeface="Verdana" pitchFamily="34" charset="0"/>
                <a:cs typeface="Verdana" pitchFamily="34" charset="0"/>
              </a:rPr>
              <a:t>);</a:t>
            </a:r>
            <a:endParaRPr lang="ru-RU" dirty="0" smtClean="0">
              <a:latin typeface="Verdana" pitchFamily="34" charset="0"/>
              <a:ea typeface="Verdana" pitchFamily="34" charset="0"/>
              <a:cs typeface="Verdana" pitchFamily="34" charset="0"/>
            </a:endParaRPr>
          </a:p>
          <a:p>
            <a:pPr lvl="0">
              <a:lnSpc>
                <a:spcPct val="150000"/>
              </a:lnSpc>
              <a:buFont typeface="Arial" pitchFamily="34" charset="0"/>
              <a:buChar char="•"/>
            </a:pPr>
            <a:r>
              <a:rPr lang="uk-UA" dirty="0" smtClean="0">
                <a:latin typeface="Verdana" pitchFamily="34" charset="0"/>
                <a:ea typeface="Verdana" pitchFamily="34" charset="0"/>
                <a:cs typeface="Verdana" pitchFamily="34" charset="0"/>
              </a:rPr>
              <a:t> Відновлення (утилізація) іншим шляхом, у т.ч. енергетичне використання </a:t>
            </a:r>
            <a:r>
              <a:rPr lang="uk-UA" i="1" dirty="0" smtClean="0">
                <a:latin typeface="Verdana" pitchFamily="34" charset="0"/>
                <a:ea typeface="Verdana" pitchFamily="34" charset="0"/>
                <a:cs typeface="Verdana" pitchFamily="34" charset="0"/>
              </a:rPr>
              <a:t>(</a:t>
            </a:r>
            <a:r>
              <a:rPr lang="uk-UA" i="1" dirty="0" err="1" smtClean="0">
                <a:latin typeface="Verdana" pitchFamily="34" charset="0"/>
                <a:ea typeface="Verdana" pitchFamily="34" charset="0"/>
                <a:cs typeface="Verdana" pitchFamily="34" charset="0"/>
              </a:rPr>
              <a:t>recovery</a:t>
            </a:r>
            <a:r>
              <a:rPr lang="uk-UA" i="1" dirty="0" smtClean="0">
                <a:latin typeface="Verdana" pitchFamily="34" charset="0"/>
                <a:ea typeface="Verdana" pitchFamily="34" charset="0"/>
                <a:cs typeface="Verdana" pitchFamily="34" charset="0"/>
              </a:rPr>
              <a:t>, </a:t>
            </a:r>
            <a:r>
              <a:rPr lang="uk-UA" i="1" dirty="0" err="1" smtClean="0">
                <a:latin typeface="Verdana" pitchFamily="34" charset="0"/>
                <a:ea typeface="Verdana" pitchFamily="34" charset="0"/>
                <a:cs typeface="Verdana" pitchFamily="34" charset="0"/>
              </a:rPr>
              <a:t>i.e</a:t>
            </a:r>
            <a:r>
              <a:rPr lang="uk-UA" i="1" dirty="0" smtClean="0">
                <a:latin typeface="Verdana" pitchFamily="34" charset="0"/>
                <a:ea typeface="Verdana" pitchFamily="34" charset="0"/>
                <a:cs typeface="Verdana" pitchFamily="34" charset="0"/>
              </a:rPr>
              <a:t>. </a:t>
            </a:r>
            <a:r>
              <a:rPr lang="uk-UA" i="1" dirty="0" err="1" smtClean="0">
                <a:latin typeface="Verdana" pitchFamily="34" charset="0"/>
                <a:ea typeface="Verdana" pitchFamily="34" charset="0"/>
                <a:cs typeface="Verdana" pitchFamily="34" charset="0"/>
              </a:rPr>
              <a:t>energy</a:t>
            </a:r>
            <a:r>
              <a:rPr lang="uk-UA" i="1" dirty="0" smtClean="0">
                <a:latin typeface="Verdana" pitchFamily="34" charset="0"/>
                <a:ea typeface="Verdana" pitchFamily="34" charset="0"/>
                <a:cs typeface="Verdana" pitchFamily="34" charset="0"/>
              </a:rPr>
              <a:t> </a:t>
            </a:r>
            <a:r>
              <a:rPr lang="uk-UA" i="1" dirty="0" err="1" smtClean="0">
                <a:latin typeface="Verdana" pitchFamily="34" charset="0"/>
                <a:ea typeface="Verdana" pitchFamily="34" charset="0"/>
                <a:cs typeface="Verdana" pitchFamily="34" charset="0"/>
              </a:rPr>
              <a:t>recovery</a:t>
            </a:r>
            <a:r>
              <a:rPr lang="uk-UA" i="1" dirty="0" smtClean="0">
                <a:latin typeface="Verdana" pitchFamily="34" charset="0"/>
                <a:ea typeface="Verdana" pitchFamily="34" charset="0"/>
                <a:cs typeface="Verdana" pitchFamily="34" charset="0"/>
              </a:rPr>
              <a:t>);</a:t>
            </a:r>
            <a:endParaRPr lang="ru-RU" dirty="0" smtClean="0">
              <a:latin typeface="Verdana" pitchFamily="34" charset="0"/>
              <a:ea typeface="Verdana" pitchFamily="34" charset="0"/>
              <a:cs typeface="Verdana" pitchFamily="34" charset="0"/>
            </a:endParaRPr>
          </a:p>
          <a:p>
            <a:pPr>
              <a:lnSpc>
                <a:spcPct val="150000"/>
              </a:lnSpc>
              <a:buFont typeface="Arial" pitchFamily="34" charset="0"/>
              <a:buChar char="•"/>
            </a:pPr>
            <a:r>
              <a:rPr lang="uk-UA" dirty="0" smtClean="0">
                <a:latin typeface="Verdana" pitchFamily="34" charset="0"/>
                <a:ea typeface="Verdana" pitchFamily="34" charset="0"/>
                <a:cs typeface="Verdana" pitchFamily="34" charset="0"/>
              </a:rPr>
              <a:t> Видалення ( у т.ч. захоронення) </a:t>
            </a:r>
            <a:r>
              <a:rPr lang="uk-UA" i="1" dirty="0" err="1" smtClean="0">
                <a:latin typeface="Verdana" pitchFamily="34" charset="0"/>
                <a:ea typeface="Verdana" pitchFamily="34" charset="0"/>
                <a:cs typeface="Verdana" pitchFamily="34" charset="0"/>
              </a:rPr>
              <a:t>Disposal</a:t>
            </a:r>
            <a:r>
              <a:rPr lang="uk-UA" i="1" dirty="0" smtClean="0">
                <a:latin typeface="Verdana" pitchFamily="34" charset="0"/>
                <a:ea typeface="Verdana" pitchFamily="34" charset="0"/>
                <a:cs typeface="Verdana" pitchFamily="34" charset="0"/>
              </a:rPr>
              <a:t> (</a:t>
            </a:r>
            <a:r>
              <a:rPr lang="uk-UA" i="1" dirty="0" err="1" smtClean="0">
                <a:latin typeface="Verdana" pitchFamily="34" charset="0"/>
                <a:ea typeface="Verdana" pitchFamily="34" charset="0"/>
                <a:cs typeface="Verdana" pitchFamily="34" charset="0"/>
              </a:rPr>
              <a:t>i.e</a:t>
            </a:r>
            <a:r>
              <a:rPr lang="uk-UA" i="1" dirty="0" smtClean="0">
                <a:latin typeface="Verdana" pitchFamily="34" charset="0"/>
                <a:ea typeface="Verdana" pitchFamily="34" charset="0"/>
                <a:cs typeface="Verdana" pitchFamily="34" charset="0"/>
              </a:rPr>
              <a:t>. </a:t>
            </a:r>
            <a:r>
              <a:rPr lang="uk-UA" i="1" dirty="0" err="1" smtClean="0">
                <a:latin typeface="Verdana" pitchFamily="34" charset="0"/>
                <a:ea typeface="Verdana" pitchFamily="34" charset="0"/>
                <a:cs typeface="Verdana" pitchFamily="34" charset="0"/>
              </a:rPr>
              <a:t>landfilling</a:t>
            </a:r>
            <a:r>
              <a:rPr lang="uk-UA" i="1" dirty="0" smtClean="0">
                <a:latin typeface="Verdana" pitchFamily="34" charset="0"/>
                <a:ea typeface="Verdana" pitchFamily="34" charset="0"/>
                <a:cs typeface="Verdana" pitchFamily="34" charset="0"/>
              </a:rPr>
              <a:t>). </a:t>
            </a:r>
            <a:endParaRPr kumimoji="0" lang="uk-UA" altLang="en-US"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endParaRPr>
          </a:p>
        </p:txBody>
      </p:sp>
      <p:pic>
        <p:nvPicPr>
          <p:cNvPr id="7" name="Picture 8"/>
          <p:cNvPicPr>
            <a:picLocks noChangeAspect="1" noChangeArrowheads="1"/>
          </p:cNvPicPr>
          <p:nvPr/>
        </p:nvPicPr>
        <p:blipFill>
          <a:blip r:embed="rId2" cstate="print"/>
          <a:srcRect l="58229" t="37793" r="2499" b="29259"/>
          <a:stretch>
            <a:fillRect/>
          </a:stretch>
        </p:blipFill>
        <p:spPr bwMode="auto">
          <a:xfrm>
            <a:off x="4946773" y="1556792"/>
            <a:ext cx="4819064" cy="40324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Grp="1" noChangeArrowheads="1"/>
          </p:cNvSpPr>
          <p:nvPr>
            <p:ph type="ctrTitle"/>
          </p:nvPr>
        </p:nvSpPr>
        <p:spPr bwMode="auto">
          <a:xfrm>
            <a:off x="272480" y="69012"/>
            <a:ext cx="9289032" cy="1415772"/>
          </a:xfrm>
          <a:prstGeom prst="rect">
            <a:avLst/>
          </a:prstGeom>
          <a:noFill/>
          <a:ln w="9525">
            <a:noFill/>
            <a:miter lim="800000"/>
            <a:headEnd/>
            <a:tailEnd/>
          </a:ln>
        </p:spPr>
        <p:txBody>
          <a:bodyPr wrap="square" lIns="0" tIns="0" rIns="0" bIns="0">
            <a:spAutoFit/>
          </a:bodyPr>
          <a:lstStyle/>
          <a:p>
            <a:pPr algn="l">
              <a:buSzPct val="100000"/>
            </a:pPr>
            <a:r>
              <a:rPr lang="uk-UA" altLang="en-US" sz="2400" b="1" cap="none" dirty="0" smtClean="0">
                <a:solidFill>
                  <a:srgbClr val="009DE0"/>
                </a:solidFill>
                <a:latin typeface="Verdana" pitchFamily="34" charset="0"/>
                <a:ea typeface="ＭＳ Ｐゴシック" pitchFamily="34" charset="-128"/>
              </a:rPr>
              <a:t>1. </a:t>
            </a:r>
            <a:r>
              <a:rPr lang="en-US" altLang="en-US" sz="2400" b="1" cap="none" dirty="0" smtClean="0">
                <a:solidFill>
                  <a:srgbClr val="009DE0"/>
                </a:solidFill>
                <a:latin typeface="Verdana" pitchFamily="34" charset="0"/>
                <a:ea typeface="ＭＳ Ｐゴシック" pitchFamily="34" charset="-128"/>
              </a:rPr>
              <a:t>ПОЛІТИК</a:t>
            </a:r>
            <a:r>
              <a:rPr lang="uk-UA" altLang="en-US" sz="2400" b="1" cap="none" dirty="0" smtClean="0">
                <a:solidFill>
                  <a:srgbClr val="009DE0"/>
                </a:solidFill>
                <a:latin typeface="Verdana" pitchFamily="34" charset="0"/>
                <a:ea typeface="ＭＳ Ｐゴシック" pitchFamily="34" charset="-128"/>
              </a:rPr>
              <a:t>А ЄС В СФЕРІ ПОВОДЖЕННЯ З ВІДХОДАМИ</a:t>
            </a:r>
            <a:r>
              <a:rPr lang="en-US" altLang="en-US" sz="2400" b="1" cap="none" dirty="0" smtClean="0">
                <a:solidFill>
                  <a:srgbClr val="009DE0"/>
                </a:solidFill>
                <a:latin typeface="Verdana" pitchFamily="34" charset="0"/>
                <a:ea typeface="ＭＳ Ｐゴシック" pitchFamily="34" charset="-128"/>
              </a:rPr>
              <a:t>  </a:t>
            </a:r>
            <a:r>
              <a:rPr lang="en-US" altLang="en-US" sz="2400" cap="none" dirty="0" smtClean="0">
                <a:solidFill>
                  <a:srgbClr val="009DE0"/>
                </a:solidFill>
                <a:latin typeface="Verdana" pitchFamily="34" charset="0"/>
                <a:ea typeface="ＭＳ Ｐゴシック" pitchFamily="34" charset="-128"/>
              </a:rPr>
              <a:t/>
            </a:r>
            <a:br>
              <a:rPr lang="en-US" altLang="en-US" sz="2400" cap="none" dirty="0" smtClean="0">
                <a:solidFill>
                  <a:srgbClr val="009DE0"/>
                </a:solidFill>
                <a:latin typeface="Verdana" pitchFamily="34" charset="0"/>
                <a:ea typeface="ＭＳ Ｐゴシック" pitchFamily="34" charset="-128"/>
              </a:rPr>
            </a:br>
            <a:r>
              <a:rPr lang="uk-UA" altLang="en-US" sz="2400" cap="none" dirty="0" smtClean="0">
                <a:solidFill>
                  <a:srgbClr val="009DE0"/>
                </a:solidFill>
                <a:latin typeface="Verdana" pitchFamily="34" charset="0"/>
                <a:ea typeface="ＭＳ Ｐゴシック" pitchFamily="34" charset="-128"/>
              </a:rPr>
              <a:t/>
            </a:r>
            <a:br>
              <a:rPr lang="uk-UA" altLang="en-US" sz="2400" cap="none" dirty="0" smtClean="0">
                <a:solidFill>
                  <a:srgbClr val="009DE0"/>
                </a:solidFill>
                <a:latin typeface="Verdana" pitchFamily="34" charset="0"/>
                <a:ea typeface="ＭＳ Ｐゴシック" pitchFamily="34" charset="-128"/>
              </a:rPr>
            </a:br>
            <a:r>
              <a:rPr lang="uk-UA" altLang="en-US" sz="2000" b="1" dirty="0" smtClean="0">
                <a:solidFill>
                  <a:srgbClr val="009DE0"/>
                </a:solidFill>
                <a:latin typeface="Verdana" pitchFamily="34" charset="0"/>
                <a:ea typeface="ＭＳ Ｐゴシック" pitchFamily="34" charset="-128"/>
              </a:rPr>
              <a:t>ДИРЕКТИВА 1999/31/ЄС “ПРО ЗАХОРОНЕННЯ ВІДХОДІВ” </a:t>
            </a:r>
            <a:r>
              <a:rPr lang="uk-UA" altLang="en-US" sz="2000" b="1" dirty="0" smtClean="0">
                <a:solidFill>
                  <a:srgbClr val="009DE0"/>
                </a:solidFill>
                <a:latin typeface="Verdana" pitchFamily="34" charset="0"/>
                <a:ea typeface="ＭＳ Ｐゴシック" pitchFamily="34" charset="-128"/>
              </a:rPr>
              <a:t>(1</a:t>
            </a:r>
            <a:r>
              <a:rPr lang="uk-UA" altLang="en-US" sz="2000" b="1" dirty="0" smtClean="0">
                <a:solidFill>
                  <a:srgbClr val="009DE0"/>
                </a:solidFill>
                <a:latin typeface="Verdana" pitchFamily="34" charset="0"/>
                <a:ea typeface="ＭＳ Ｐゴシック" pitchFamily="34" charset="-128"/>
              </a:rPr>
              <a:t>)</a:t>
            </a:r>
            <a:endParaRPr lang="en-US" altLang="en-US" sz="2000" b="1" dirty="0">
              <a:solidFill>
                <a:srgbClr val="000000"/>
              </a:solidFill>
            </a:endParaRPr>
          </a:p>
        </p:txBody>
      </p:sp>
      <p:sp>
        <p:nvSpPr>
          <p:cNvPr id="5" name="Подзаголовок 2"/>
          <p:cNvSpPr>
            <a:spLocks noGrp="1"/>
          </p:cNvSpPr>
          <p:nvPr>
            <p:ph type="subTitle" idx="1"/>
          </p:nvPr>
        </p:nvSpPr>
        <p:spPr>
          <a:xfrm>
            <a:off x="583600" y="1772816"/>
            <a:ext cx="8678944" cy="4824536"/>
          </a:xfrm>
        </p:spPr>
        <p:txBody>
          <a:bodyPr>
            <a:normAutofit fontScale="92500"/>
          </a:bodyPr>
          <a:lstStyle/>
          <a:p>
            <a:pPr algn="just">
              <a:lnSpc>
                <a:spcPct val="114000"/>
              </a:lnSpc>
              <a:buFont typeface="Arial" pitchFamily="34" charset="0"/>
              <a:buChar char="•"/>
            </a:pPr>
            <a:r>
              <a:rPr lang="uk-UA" altLang="en-US" sz="1800" dirty="0" smtClean="0">
                <a:solidFill>
                  <a:schemeClr val="tx1"/>
                </a:solidFill>
                <a:latin typeface="Verdana" pitchFamily="34" charset="0"/>
                <a:ea typeface="ＭＳ Ｐゴシック" pitchFamily="34" charset="-128"/>
              </a:rPr>
              <a:t> </a:t>
            </a:r>
            <a:r>
              <a:rPr lang="uk-UA" altLang="en-US" sz="1800" b="1" dirty="0" smtClean="0">
                <a:solidFill>
                  <a:schemeClr val="tx1"/>
                </a:solidFill>
                <a:latin typeface="Verdana" pitchFamily="34" charset="0"/>
                <a:ea typeface="ＭＳ Ｐゴシック" pitchFamily="34" charset="-128"/>
              </a:rPr>
              <a:t>Мета</a:t>
            </a:r>
            <a:r>
              <a:rPr lang="uk-UA" altLang="en-US" sz="1800" dirty="0" smtClean="0">
                <a:solidFill>
                  <a:schemeClr val="tx1"/>
                </a:solidFill>
                <a:latin typeface="Verdana" pitchFamily="34" charset="0"/>
                <a:ea typeface="ＭＳ Ｐゴシック" pitchFamily="34" charset="-128"/>
              </a:rPr>
              <a:t> - запобігти або зменшити негативний вплив захоронення відходів на навколишнє середовище, зокрема на поверхневі та підземні води, ґрунт, повітря та здоров’я людини шляхом запровадження жорстких технічних вимог до відходів та полігонів. </a:t>
            </a:r>
          </a:p>
          <a:p>
            <a:pPr algn="just">
              <a:lnSpc>
                <a:spcPct val="114000"/>
              </a:lnSpc>
              <a:buFont typeface="Arial" pitchFamily="34" charset="0"/>
              <a:buChar char="•"/>
            </a:pPr>
            <a:r>
              <a:rPr lang="uk-UA" altLang="en-US" sz="1800" dirty="0" smtClean="0">
                <a:solidFill>
                  <a:schemeClr val="tx1"/>
                </a:solidFill>
                <a:latin typeface="Verdana" pitchFamily="34" charset="0"/>
                <a:ea typeface="ＭＳ Ｐゴシック" pitchFamily="34" charset="-128"/>
              </a:rPr>
              <a:t> визначено </a:t>
            </a:r>
            <a:r>
              <a:rPr lang="uk-UA" altLang="en-US" sz="1800" i="1" dirty="0" smtClean="0">
                <a:solidFill>
                  <a:schemeClr val="tx1"/>
                </a:solidFill>
                <a:latin typeface="Verdana" pitchFamily="34" charset="0"/>
                <a:ea typeface="ＭＳ Ｐゴシック" pitchFamily="34" charset="-128"/>
              </a:rPr>
              <a:t>категорії відходів</a:t>
            </a:r>
            <a:r>
              <a:rPr lang="uk-UA" altLang="en-US" sz="1800" dirty="0" smtClean="0">
                <a:solidFill>
                  <a:schemeClr val="tx1"/>
                </a:solidFill>
                <a:latin typeface="Verdana" pitchFamily="34" charset="0"/>
                <a:ea typeface="ＭＳ Ｐゴシック" pitchFamily="34" charset="-128"/>
              </a:rPr>
              <a:t> (небезпечні відходи, </a:t>
            </a:r>
            <a:r>
              <a:rPr lang="uk-UA" altLang="en-US" sz="1800" dirty="0" err="1" smtClean="0">
                <a:solidFill>
                  <a:schemeClr val="tx1"/>
                </a:solidFill>
                <a:latin typeface="Verdana" pitchFamily="34" charset="0"/>
                <a:ea typeface="ＭＳ Ｐゴシック" pitchFamily="34" charset="-128"/>
              </a:rPr>
              <a:t>відходи</a:t>
            </a:r>
            <a:r>
              <a:rPr lang="uk-UA" altLang="en-US" sz="1800" dirty="0" smtClean="0">
                <a:solidFill>
                  <a:schemeClr val="tx1"/>
                </a:solidFill>
                <a:latin typeface="Verdana" pitchFamily="34" charset="0"/>
                <a:ea typeface="ＭＳ Ｐゴシック" pitchFamily="34" charset="-128"/>
              </a:rPr>
              <a:t>, що не є небезпечними та інертні відходи) та три </a:t>
            </a:r>
            <a:r>
              <a:rPr lang="uk-UA" altLang="en-US" sz="1800" i="1" dirty="0" smtClean="0">
                <a:solidFill>
                  <a:schemeClr val="tx1"/>
                </a:solidFill>
                <a:latin typeface="Verdana" pitchFamily="34" charset="0"/>
                <a:ea typeface="ＭＳ Ｐゴシック" pitchFamily="34" charset="-128"/>
              </a:rPr>
              <a:t>класи полігонів</a:t>
            </a:r>
            <a:r>
              <a:rPr lang="uk-UA" altLang="en-US" sz="1800" dirty="0" smtClean="0">
                <a:solidFill>
                  <a:schemeClr val="tx1"/>
                </a:solidFill>
                <a:latin typeface="Verdana" pitchFamily="34" charset="0"/>
                <a:ea typeface="ＭＳ Ｐゴシック" pitchFamily="34" charset="-128"/>
              </a:rPr>
              <a:t> (полігони для небезпечних відходів, </a:t>
            </a:r>
            <a:r>
              <a:rPr lang="uk-UA" altLang="en-US" sz="1800" dirty="0" err="1" smtClean="0">
                <a:solidFill>
                  <a:schemeClr val="tx1"/>
                </a:solidFill>
                <a:latin typeface="Verdana" pitchFamily="34" charset="0"/>
                <a:ea typeface="ＭＳ Ｐゴシック" pitchFamily="34" charset="-128"/>
              </a:rPr>
              <a:t>відходів</a:t>
            </a:r>
            <a:r>
              <a:rPr lang="uk-UA" altLang="en-US" sz="1800" dirty="0" smtClean="0">
                <a:solidFill>
                  <a:schemeClr val="tx1"/>
                </a:solidFill>
                <a:latin typeface="Verdana" pitchFamily="34" charset="0"/>
                <a:ea typeface="ＭＳ Ｐゴシック" pitchFamily="34" charset="-128"/>
              </a:rPr>
              <a:t>, що не є небезпечними, та для інертних відходів) - з метою забезпечення застосування належних стандартів з проектування, експлуатації та прийому відходів в залежності від типу полігонів та відходів, що підлягають захороненню на них.</a:t>
            </a:r>
          </a:p>
          <a:p>
            <a:pPr algn="just">
              <a:lnSpc>
                <a:spcPct val="114000"/>
              </a:lnSpc>
              <a:buFont typeface="Arial" pitchFamily="34" charset="0"/>
              <a:buChar char="•"/>
            </a:pPr>
            <a:r>
              <a:rPr lang="uk-UA" altLang="en-US" sz="1800" dirty="0" smtClean="0">
                <a:solidFill>
                  <a:schemeClr val="tx1"/>
                </a:solidFill>
                <a:latin typeface="Verdana" pitchFamily="34" charset="0"/>
                <a:ea typeface="ＭＳ Ｐゴシック" pitchFamily="34" charset="-128"/>
              </a:rPr>
              <a:t> видаленню на полігон підлягають лише ті відходи, що пройшли </a:t>
            </a:r>
            <a:r>
              <a:rPr lang="uk-UA" altLang="en-US" sz="1800" i="1" dirty="0" smtClean="0">
                <a:solidFill>
                  <a:schemeClr val="tx1"/>
                </a:solidFill>
                <a:latin typeface="Verdana" pitchFamily="34" charset="0"/>
                <a:ea typeface="ＭＳ Ｐゴシック" pitchFamily="34" charset="-128"/>
              </a:rPr>
              <a:t>оброблення</a:t>
            </a:r>
            <a:r>
              <a:rPr lang="uk-UA" altLang="en-US" sz="1800" dirty="0" smtClean="0">
                <a:solidFill>
                  <a:schemeClr val="tx1"/>
                </a:solidFill>
                <a:latin typeface="Verdana" pitchFamily="34" charset="0"/>
                <a:ea typeface="ＭＳ Ｐゴシック" pitchFamily="34" charset="-128"/>
              </a:rPr>
              <a:t>. </a:t>
            </a:r>
            <a:r>
              <a:rPr lang="uk-UA" altLang="en-US" sz="1800" i="1" dirty="0" smtClean="0">
                <a:solidFill>
                  <a:schemeClr val="tx1"/>
                </a:solidFill>
                <a:latin typeface="Verdana" pitchFamily="34" charset="0"/>
                <a:ea typeface="ＭＳ Ｐゴシック" pitchFamily="34" charset="-128"/>
              </a:rPr>
              <a:t>«Оброблення»</a:t>
            </a:r>
            <a:r>
              <a:rPr lang="uk-UA" altLang="en-US" sz="1800" dirty="0" smtClean="0">
                <a:solidFill>
                  <a:schemeClr val="tx1"/>
                </a:solidFill>
                <a:latin typeface="Verdana" pitchFamily="34" charset="0"/>
                <a:ea typeface="ＭＳ Ｐゴシック" pitchFamily="34" charset="-128"/>
              </a:rPr>
              <a:t> - </a:t>
            </a:r>
            <a:r>
              <a:rPr lang="uk-UA" sz="1800" dirty="0" smtClean="0">
                <a:solidFill>
                  <a:schemeClr val="tx1"/>
                </a:solidFill>
                <a:latin typeface="Verdana" pitchFamily="34" charset="0"/>
                <a:ea typeface="ＭＳ Ｐゴシック" pitchFamily="34" charset="-128"/>
              </a:rPr>
              <a:t>фізичні, термічні, хімічні або біологічні процеси, включаючи сортування, що змінюють характеристики відходів, з метою зменшення їх обсягів або небезпечних властивостей, полегшення поводження з ними або покращення їх утилізації/ відновлення.</a:t>
            </a:r>
            <a:endParaRPr lang="uk-UA" altLang="en-US" sz="1800" dirty="0" smtClean="0">
              <a:solidFill>
                <a:schemeClr val="tx1"/>
              </a:solidFill>
              <a:latin typeface="Verdana" pitchFamily="34" charset="0"/>
              <a:ea typeface="ＭＳ Ｐゴシック" pitchFamily="34" charset="-128"/>
            </a:endParaRPr>
          </a:p>
          <a:p>
            <a:pPr algn="just">
              <a:buFont typeface="Arial" pitchFamily="34" charset="0"/>
              <a:buChar char="•"/>
            </a:pPr>
            <a:endParaRPr lang="ru-RU" sz="1800" dirty="0" smtClean="0"/>
          </a:p>
          <a:p>
            <a:pPr algn="just">
              <a:buFont typeface="Arial" pitchFamily="34" charset="0"/>
              <a:buChar char="•"/>
            </a:pPr>
            <a:endParaRPr lang="uk-UA" altLang="en-US" sz="1800" dirty="0" smtClean="0">
              <a:solidFill>
                <a:schemeClr val="tx1"/>
              </a:solidFill>
              <a:latin typeface="Verdana" pitchFamily="34" charset="0"/>
              <a:ea typeface="ＭＳ Ｐゴシック" pitchFamily="34" charset="-128"/>
            </a:endParaRPr>
          </a:p>
          <a:p>
            <a:pPr algn="just"/>
            <a:endParaRPr lang="uk-UA" altLang="en-US" sz="1800" dirty="0" smtClean="0">
              <a:solidFill>
                <a:srgbClr val="000000"/>
              </a:solidFill>
              <a:latin typeface="Verdana" pitchFamily="34" charset="0"/>
              <a:ea typeface="ＭＳ Ｐゴシック" pitchFamily="34" charset="-128"/>
            </a:endParaRPr>
          </a:p>
          <a:p>
            <a:pPr algn="just">
              <a:buFont typeface="Arial" pitchFamily="34" charset="0"/>
              <a:buChar char="•"/>
            </a:pPr>
            <a:endParaRPr lang="uk-UA" altLang="en-US" sz="1800" dirty="0" smtClean="0">
              <a:solidFill>
                <a:srgbClr val="000000"/>
              </a:solidFill>
              <a:latin typeface="Verdana"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Grp="1" noChangeArrowheads="1"/>
          </p:cNvSpPr>
          <p:nvPr>
            <p:ph type="ctrTitle"/>
          </p:nvPr>
        </p:nvSpPr>
        <p:spPr bwMode="auto">
          <a:xfrm>
            <a:off x="344181" y="69012"/>
            <a:ext cx="9255595" cy="1415772"/>
          </a:xfrm>
          <a:prstGeom prst="rect">
            <a:avLst/>
          </a:prstGeom>
          <a:noFill/>
          <a:ln w="9525">
            <a:noFill/>
            <a:miter lim="800000"/>
            <a:headEnd/>
            <a:tailEnd/>
          </a:ln>
        </p:spPr>
        <p:txBody>
          <a:bodyPr wrap="square" lIns="0" tIns="0" rIns="0" bIns="0">
            <a:spAutoFit/>
          </a:bodyPr>
          <a:lstStyle/>
          <a:p>
            <a:pPr algn="l">
              <a:buSzPct val="100000"/>
            </a:pPr>
            <a:r>
              <a:rPr lang="uk-UA" altLang="en-US" sz="2400" b="1" cap="none" dirty="0" smtClean="0">
                <a:solidFill>
                  <a:srgbClr val="009DE0"/>
                </a:solidFill>
                <a:latin typeface="Verdana" pitchFamily="34" charset="0"/>
                <a:ea typeface="ＭＳ Ｐゴシック" pitchFamily="34" charset="-128"/>
              </a:rPr>
              <a:t>1. </a:t>
            </a:r>
            <a:r>
              <a:rPr lang="en-US" altLang="en-US" sz="2400" b="1" cap="none" dirty="0" smtClean="0">
                <a:solidFill>
                  <a:srgbClr val="009DE0"/>
                </a:solidFill>
                <a:latin typeface="Verdana" pitchFamily="34" charset="0"/>
                <a:ea typeface="ＭＳ Ｐゴシック" pitchFamily="34" charset="-128"/>
              </a:rPr>
              <a:t>ПОЛІТИК</a:t>
            </a:r>
            <a:r>
              <a:rPr lang="uk-UA" altLang="en-US" sz="2400" b="1" cap="none" dirty="0" smtClean="0">
                <a:solidFill>
                  <a:srgbClr val="009DE0"/>
                </a:solidFill>
                <a:latin typeface="Verdana" pitchFamily="34" charset="0"/>
                <a:ea typeface="ＭＳ Ｐゴシック" pitchFamily="34" charset="-128"/>
              </a:rPr>
              <a:t>А ЄС В СФЕРІ ПОВОДЖЕННЯ З ВІДХОДАМИ</a:t>
            </a:r>
            <a:br>
              <a:rPr lang="uk-UA" altLang="en-US" sz="2400" b="1" cap="none" dirty="0" smtClean="0">
                <a:solidFill>
                  <a:srgbClr val="009DE0"/>
                </a:solidFill>
                <a:latin typeface="Verdana" pitchFamily="34" charset="0"/>
                <a:ea typeface="ＭＳ Ｐゴシック" pitchFamily="34" charset="-128"/>
              </a:rPr>
            </a:br>
            <a:r>
              <a:rPr lang="en-US" altLang="en-US" sz="2400" b="1" cap="none" dirty="0" smtClean="0">
                <a:solidFill>
                  <a:srgbClr val="009DE0"/>
                </a:solidFill>
                <a:latin typeface="Verdana" pitchFamily="34" charset="0"/>
                <a:ea typeface="ＭＳ Ｐゴシック" pitchFamily="34" charset="-128"/>
              </a:rPr>
              <a:t>  </a:t>
            </a:r>
            <a:r>
              <a:rPr lang="en-US" altLang="en-US" sz="2400" cap="none" dirty="0" smtClean="0">
                <a:solidFill>
                  <a:srgbClr val="009DE0"/>
                </a:solidFill>
                <a:latin typeface="Verdana" pitchFamily="34" charset="0"/>
                <a:ea typeface="ＭＳ Ｐゴシック" pitchFamily="34" charset="-128"/>
              </a:rPr>
              <a:t/>
            </a:r>
            <a:br>
              <a:rPr lang="en-US" altLang="en-US" sz="2400" cap="none" dirty="0" smtClean="0">
                <a:solidFill>
                  <a:srgbClr val="009DE0"/>
                </a:solidFill>
                <a:latin typeface="Verdana" pitchFamily="34" charset="0"/>
                <a:ea typeface="ＭＳ Ｐゴシック" pitchFamily="34" charset="-128"/>
              </a:rPr>
            </a:br>
            <a:r>
              <a:rPr lang="uk-UA" altLang="en-US" sz="2000" b="1" dirty="0" smtClean="0">
                <a:solidFill>
                  <a:srgbClr val="009DE0"/>
                </a:solidFill>
                <a:latin typeface="Verdana" pitchFamily="34" charset="0"/>
                <a:ea typeface="ＭＳ Ｐゴシック" pitchFamily="34" charset="-128"/>
              </a:rPr>
              <a:t>ДИРЕКТИВА 1999/31/ЄС “ПРО ЗАХОРОНЕННЯ ВІДХОДІВ” (2)</a:t>
            </a:r>
            <a:endParaRPr lang="en-US" altLang="en-US" sz="2000" b="1" dirty="0">
              <a:solidFill>
                <a:srgbClr val="000000"/>
              </a:solidFill>
            </a:endParaRPr>
          </a:p>
        </p:txBody>
      </p:sp>
      <p:sp>
        <p:nvSpPr>
          <p:cNvPr id="5" name="Подзаголовок 2"/>
          <p:cNvSpPr>
            <a:spLocks noGrp="1"/>
          </p:cNvSpPr>
          <p:nvPr>
            <p:ph type="subTitle" idx="1"/>
          </p:nvPr>
        </p:nvSpPr>
        <p:spPr>
          <a:xfrm>
            <a:off x="583600" y="1412776"/>
            <a:ext cx="8678944" cy="5184576"/>
          </a:xfrm>
        </p:spPr>
        <p:txBody>
          <a:bodyPr>
            <a:normAutofit/>
          </a:bodyPr>
          <a:lstStyle/>
          <a:p>
            <a:pPr algn="just">
              <a:buFont typeface="Arial" pitchFamily="34" charset="0"/>
              <a:buChar char="•"/>
            </a:pPr>
            <a:endParaRPr lang="uk-UA" altLang="en-US" sz="1800" dirty="0" smtClean="0">
              <a:solidFill>
                <a:schemeClr val="tx1"/>
              </a:solidFill>
              <a:latin typeface="Verdana" pitchFamily="34" charset="0"/>
              <a:ea typeface="ＭＳ Ｐゴシック" pitchFamily="34" charset="-128"/>
            </a:endParaRPr>
          </a:p>
          <a:p>
            <a:pPr algn="just"/>
            <a:endParaRPr lang="uk-UA" altLang="en-US" sz="1800" dirty="0" smtClean="0">
              <a:solidFill>
                <a:srgbClr val="000000"/>
              </a:solidFill>
              <a:latin typeface="Verdana" pitchFamily="34" charset="0"/>
              <a:ea typeface="ＭＳ Ｐゴシック" pitchFamily="34" charset="-128"/>
            </a:endParaRPr>
          </a:p>
          <a:p>
            <a:pPr algn="just">
              <a:buFont typeface="Arial" pitchFamily="34" charset="0"/>
              <a:buChar char="•"/>
            </a:pPr>
            <a:endParaRPr lang="uk-UA" altLang="en-US" sz="1800" dirty="0" smtClean="0">
              <a:solidFill>
                <a:srgbClr val="000000"/>
              </a:solidFill>
              <a:latin typeface="Verdana" pitchFamily="34" charset="0"/>
              <a:ea typeface="ＭＳ Ｐゴシック" pitchFamily="34" charset="-128"/>
            </a:endParaRPr>
          </a:p>
        </p:txBody>
      </p:sp>
      <p:sp>
        <p:nvSpPr>
          <p:cNvPr id="7" name="Content Placeholder 2"/>
          <p:cNvSpPr txBox="1">
            <a:spLocks/>
          </p:cNvSpPr>
          <p:nvPr/>
        </p:nvSpPr>
        <p:spPr>
          <a:xfrm>
            <a:off x="344181" y="2420888"/>
            <a:ext cx="4533295" cy="3601144"/>
          </a:xfrm>
          <a:prstGeom prst="rect">
            <a:avLst/>
          </a:prstGeom>
        </p:spPr>
        <p:txBody>
          <a:bodyPr vert="horz" lIns="91440" tIns="45720" rIns="91440" bIns="45720" rtlCol="0">
            <a:normAutofit fontScale="70000" lnSpcReduction="20000"/>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altLang="en-US" sz="2900" b="1" i="0" u="none" strike="noStrike" kern="1200" cap="none" spc="0" normalizeH="0" baseline="0" noProof="0" dirty="0" smtClean="0">
                <a:ln>
                  <a:noFill/>
                </a:ln>
                <a:solidFill>
                  <a:srgbClr val="000000"/>
                </a:solidFill>
                <a:effectLst/>
                <a:uLnTx/>
                <a:uFillTx/>
                <a:latin typeface="Verdana" pitchFamily="34" charset="0"/>
                <a:ea typeface="ＭＳ Ｐゴシック" pitchFamily="34" charset="-128"/>
                <a:cs typeface="+mn-cs"/>
              </a:rPr>
              <a:t>Технічні вимоги </a:t>
            </a:r>
            <a:r>
              <a:rPr kumimoji="0" lang="uk-UA" altLang="en-US" sz="2900" b="0" i="0" u="none" strike="noStrike" kern="1200" cap="none" spc="0" normalizeH="0" baseline="0" noProof="0" dirty="0" smtClean="0">
                <a:ln>
                  <a:noFill/>
                </a:ln>
                <a:solidFill>
                  <a:srgbClr val="000000"/>
                </a:solidFill>
                <a:effectLst/>
                <a:uLnTx/>
                <a:uFillTx/>
                <a:latin typeface="Verdana" pitchFamily="34" charset="0"/>
                <a:ea typeface="ＭＳ Ｐゴシック" pitchFamily="34" charset="-128"/>
                <a:cs typeface="+mn-cs"/>
              </a:rPr>
              <a:t>до всіх класів полігонів (Додаток I до Директиви), які стосуються:</a:t>
            </a:r>
          </a:p>
          <a:p>
            <a:pPr marL="457200" marR="0" lvl="1" indent="0" algn="just" defTabSz="914400" rtl="0" eaLnBrk="1" fontAlgn="auto" latinLnBrk="0" hangingPunct="1">
              <a:lnSpc>
                <a:spcPct val="100000"/>
              </a:lnSpc>
              <a:spcBef>
                <a:spcPct val="20000"/>
              </a:spcBef>
              <a:spcAft>
                <a:spcPct val="0"/>
              </a:spcAft>
              <a:buClrTx/>
              <a:buSzTx/>
              <a:buFont typeface="Arial" pitchFamily="34" charset="0"/>
              <a:buChar char="•"/>
              <a:tabLst/>
              <a:defRPr/>
            </a:pPr>
            <a:r>
              <a:rPr lang="uk-UA" altLang="en-US" sz="2900" dirty="0" smtClean="0">
                <a:solidFill>
                  <a:srgbClr val="000000"/>
                </a:solidFill>
                <a:latin typeface="Verdana" pitchFamily="34" charset="0"/>
                <a:ea typeface="ＭＳ Ｐゴシック" pitchFamily="34" charset="-128"/>
              </a:rPr>
              <a:t> </a:t>
            </a:r>
            <a:r>
              <a:rPr kumimoji="0" lang="uk-UA" altLang="en-US" sz="2900" b="0" i="0" u="none" strike="noStrike" kern="1200" cap="none" spc="0" normalizeH="0" baseline="0" noProof="0" dirty="0" smtClean="0">
                <a:ln>
                  <a:noFill/>
                </a:ln>
                <a:solidFill>
                  <a:srgbClr val="000000"/>
                </a:solidFill>
                <a:effectLst/>
                <a:uLnTx/>
                <a:uFillTx/>
                <a:latin typeface="Verdana" pitchFamily="34" charset="0"/>
                <a:ea typeface="ＭＳ Ｐゴシック" pitchFamily="34" charset="-128"/>
                <a:cs typeface="+mn-cs"/>
              </a:rPr>
              <a:t>вибору відповідного місця розташування;</a:t>
            </a:r>
          </a:p>
          <a:p>
            <a:pPr marL="457200" marR="0" lvl="1" indent="0" algn="just" defTabSz="914400" rtl="0" eaLnBrk="1" fontAlgn="auto" latinLnBrk="0" hangingPunct="1">
              <a:lnSpc>
                <a:spcPct val="100000"/>
              </a:lnSpc>
              <a:spcBef>
                <a:spcPct val="20000"/>
              </a:spcBef>
              <a:spcAft>
                <a:spcPct val="0"/>
              </a:spcAft>
              <a:buClrTx/>
              <a:buSzTx/>
              <a:buFont typeface="Arial" pitchFamily="34" charset="0"/>
              <a:buChar char="•"/>
              <a:tabLst/>
              <a:defRPr/>
            </a:pPr>
            <a:r>
              <a:rPr kumimoji="0" lang="uk-UA" altLang="en-US" sz="2900" b="0" i="0" u="none" strike="noStrike" kern="1200" cap="none" spc="0" normalizeH="0" baseline="0" noProof="0" dirty="0" smtClean="0">
                <a:ln>
                  <a:noFill/>
                </a:ln>
                <a:solidFill>
                  <a:srgbClr val="000000"/>
                </a:solidFill>
                <a:effectLst/>
                <a:uLnTx/>
                <a:uFillTx/>
                <a:latin typeface="Verdana" pitchFamily="34" charset="0"/>
                <a:ea typeface="ＭＳ Ｐゴシック" pitchFamily="34" charset="-128"/>
                <a:cs typeface="+mn-cs"/>
              </a:rPr>
              <a:t> контролю за станом водних ресурсів та управління фільтратом;</a:t>
            </a:r>
          </a:p>
          <a:p>
            <a:pPr marL="457200" marR="0" lvl="1" indent="0" algn="just" defTabSz="914400" rtl="0" eaLnBrk="1" fontAlgn="auto" latinLnBrk="0" hangingPunct="1">
              <a:lnSpc>
                <a:spcPct val="100000"/>
              </a:lnSpc>
              <a:spcBef>
                <a:spcPct val="20000"/>
              </a:spcBef>
              <a:spcAft>
                <a:spcPct val="0"/>
              </a:spcAft>
              <a:buClrTx/>
              <a:buSzTx/>
              <a:buFont typeface="Arial" pitchFamily="34" charset="0"/>
              <a:buChar char="•"/>
              <a:tabLst/>
              <a:defRPr/>
            </a:pPr>
            <a:r>
              <a:rPr kumimoji="0" lang="uk-UA" altLang="en-US" sz="2900" b="0" i="0" u="none" strike="noStrike" kern="1200" cap="none" spc="0" normalizeH="0" baseline="0" noProof="0" dirty="0" smtClean="0">
                <a:ln>
                  <a:noFill/>
                </a:ln>
                <a:solidFill>
                  <a:srgbClr val="000000"/>
                </a:solidFill>
                <a:effectLst/>
                <a:uLnTx/>
                <a:uFillTx/>
                <a:latin typeface="Verdana" pitchFamily="34" charset="0"/>
                <a:ea typeface="ＭＳ Ｐゴシック" pitchFamily="34" charset="-128"/>
                <a:cs typeface="+mn-cs"/>
              </a:rPr>
              <a:t> захисту ґрунту та води;</a:t>
            </a:r>
          </a:p>
          <a:p>
            <a:pPr marL="457200" marR="0" lvl="1" indent="0" algn="just" defTabSz="914400" rtl="0" eaLnBrk="1" fontAlgn="auto" latinLnBrk="0" hangingPunct="1">
              <a:lnSpc>
                <a:spcPct val="100000"/>
              </a:lnSpc>
              <a:spcBef>
                <a:spcPct val="20000"/>
              </a:spcBef>
              <a:spcAft>
                <a:spcPct val="0"/>
              </a:spcAft>
              <a:buClrTx/>
              <a:buSzTx/>
              <a:buFont typeface="Arial" pitchFamily="34" charset="0"/>
              <a:buChar char="•"/>
              <a:tabLst/>
              <a:defRPr/>
            </a:pPr>
            <a:r>
              <a:rPr kumimoji="0" lang="uk-UA" altLang="en-US" sz="2900" b="0" i="0" u="none" strike="noStrike" kern="1200" cap="none" spc="0" normalizeH="0" baseline="0" noProof="0" dirty="0" smtClean="0">
                <a:ln>
                  <a:noFill/>
                </a:ln>
                <a:solidFill>
                  <a:srgbClr val="000000"/>
                </a:solidFill>
                <a:effectLst/>
                <a:uLnTx/>
                <a:uFillTx/>
                <a:latin typeface="Verdana" pitchFamily="34" charset="0"/>
                <a:ea typeface="ＭＳ Ｐゴシック" pitchFamily="34" charset="-128"/>
                <a:cs typeface="+mn-cs"/>
              </a:rPr>
              <a:t> контроль газу;</a:t>
            </a:r>
          </a:p>
          <a:p>
            <a:pPr marL="457200" marR="0" lvl="1" indent="0" algn="just" defTabSz="914400" rtl="0" eaLnBrk="1" fontAlgn="auto" latinLnBrk="0" hangingPunct="1">
              <a:lnSpc>
                <a:spcPct val="100000"/>
              </a:lnSpc>
              <a:spcBef>
                <a:spcPct val="20000"/>
              </a:spcBef>
              <a:spcAft>
                <a:spcPct val="0"/>
              </a:spcAft>
              <a:buClrTx/>
              <a:buSzTx/>
              <a:buFont typeface="Arial" pitchFamily="34" charset="0"/>
              <a:buChar char="•"/>
              <a:tabLst/>
              <a:defRPr/>
            </a:pPr>
            <a:r>
              <a:rPr kumimoji="0" lang="uk-UA" altLang="en-US" sz="2900" b="0" i="0" u="none" strike="noStrike" kern="1200" cap="none" spc="0" normalizeH="0" baseline="0" noProof="0" dirty="0" smtClean="0">
                <a:ln>
                  <a:noFill/>
                </a:ln>
                <a:solidFill>
                  <a:srgbClr val="000000"/>
                </a:solidFill>
                <a:effectLst/>
                <a:uLnTx/>
                <a:uFillTx/>
                <a:latin typeface="Verdana" pitchFamily="34" charset="0"/>
                <a:ea typeface="ＭＳ Ｐゴシック" pitchFamily="34" charset="-128"/>
                <a:cs typeface="+mn-cs"/>
              </a:rPr>
              <a:t> негативного впливу та небезпек, стабільності та бар'єрів</a:t>
            </a:r>
            <a:r>
              <a:rPr kumimoji="0" lang="uk-UA" altLang="en-US" sz="2800" b="0" i="0" u="none" strike="noStrike" kern="1200" cap="none" spc="0" normalizeH="0" baseline="0" noProof="0" dirty="0" smtClean="0">
                <a:ln>
                  <a:noFill/>
                </a:ln>
                <a:solidFill>
                  <a:srgbClr val="000000"/>
                </a:solidFill>
                <a:effectLst/>
                <a:uLnTx/>
                <a:uFillTx/>
                <a:latin typeface="Verdana" pitchFamily="34" charset="0"/>
                <a:ea typeface="ＭＳ Ｐゴシック" pitchFamily="34" charset="-128"/>
                <a:cs typeface="+mn-cs"/>
              </a:rPr>
              <a:t>.</a:t>
            </a:r>
          </a:p>
        </p:txBody>
      </p:sp>
      <p:pic>
        <p:nvPicPr>
          <p:cNvPr id="8" name="Picture Placeholder 4"/>
          <p:cNvPicPr>
            <a:picLocks noChangeAspect="1"/>
          </p:cNvPicPr>
          <p:nvPr/>
        </p:nvPicPr>
        <p:blipFill>
          <a:blip r:embed="rId2" cstate="print"/>
          <a:srcRect l="2203" r="2203"/>
          <a:stretch>
            <a:fillRect/>
          </a:stretch>
        </p:blipFill>
        <p:spPr>
          <a:xfrm>
            <a:off x="5305902" y="2133651"/>
            <a:ext cx="4293875" cy="406082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Grp="1" noChangeArrowheads="1"/>
          </p:cNvSpPr>
          <p:nvPr>
            <p:ph type="ctrTitle"/>
          </p:nvPr>
        </p:nvSpPr>
        <p:spPr bwMode="auto">
          <a:xfrm>
            <a:off x="416496" y="-2996"/>
            <a:ext cx="9145016" cy="1415772"/>
          </a:xfrm>
          <a:prstGeom prst="rect">
            <a:avLst/>
          </a:prstGeom>
          <a:noFill/>
          <a:ln w="9525">
            <a:noFill/>
            <a:miter lim="800000"/>
            <a:headEnd/>
            <a:tailEnd/>
          </a:ln>
        </p:spPr>
        <p:txBody>
          <a:bodyPr wrap="square" lIns="0" tIns="0" rIns="0" bIns="0">
            <a:spAutoFit/>
          </a:bodyPr>
          <a:lstStyle/>
          <a:p>
            <a:pPr algn="l">
              <a:buSzPct val="100000"/>
            </a:pPr>
            <a:r>
              <a:rPr lang="uk-UA" altLang="en-US" sz="2400" b="1" cap="none" dirty="0" smtClean="0">
                <a:solidFill>
                  <a:srgbClr val="009DE0"/>
                </a:solidFill>
                <a:latin typeface="Verdana" pitchFamily="34" charset="0"/>
                <a:ea typeface="ＭＳ Ｐゴシック" pitchFamily="34" charset="-128"/>
              </a:rPr>
              <a:t>1. </a:t>
            </a:r>
            <a:r>
              <a:rPr lang="en-US" altLang="en-US" sz="2400" b="1" cap="none" dirty="0" smtClean="0">
                <a:solidFill>
                  <a:srgbClr val="009DE0"/>
                </a:solidFill>
                <a:latin typeface="Verdana" pitchFamily="34" charset="0"/>
                <a:ea typeface="ＭＳ Ｐゴシック" pitchFamily="34" charset="-128"/>
              </a:rPr>
              <a:t>ПОЛІТИК</a:t>
            </a:r>
            <a:r>
              <a:rPr lang="uk-UA" altLang="en-US" sz="2400" b="1" cap="none" dirty="0" smtClean="0">
                <a:solidFill>
                  <a:srgbClr val="009DE0"/>
                </a:solidFill>
                <a:latin typeface="Verdana" pitchFamily="34" charset="0"/>
                <a:ea typeface="ＭＳ Ｐゴシック" pitchFamily="34" charset="-128"/>
              </a:rPr>
              <a:t>А ЄС В СФЕРІ ПОВОДЖЕННЯ З ВІДХОДАМИ</a:t>
            </a:r>
            <a:r>
              <a:rPr lang="en-US" altLang="en-US" sz="2400" b="1" cap="none" dirty="0" smtClean="0">
                <a:solidFill>
                  <a:srgbClr val="009DE0"/>
                </a:solidFill>
                <a:latin typeface="Verdana" pitchFamily="34" charset="0"/>
                <a:ea typeface="ＭＳ Ｐゴシック" pitchFamily="34" charset="-128"/>
              </a:rPr>
              <a:t>  </a:t>
            </a:r>
            <a:r>
              <a:rPr lang="uk-UA" altLang="en-US" sz="2400" b="1" cap="none" dirty="0" smtClean="0">
                <a:solidFill>
                  <a:srgbClr val="009DE0"/>
                </a:solidFill>
                <a:latin typeface="Verdana" pitchFamily="34" charset="0"/>
                <a:ea typeface="ＭＳ Ｐゴシック" pitchFamily="34" charset="-128"/>
              </a:rPr>
              <a:t/>
            </a:r>
            <a:br>
              <a:rPr lang="uk-UA" altLang="en-US" sz="2400" b="1" cap="none" dirty="0" smtClean="0">
                <a:solidFill>
                  <a:srgbClr val="009DE0"/>
                </a:solidFill>
                <a:latin typeface="Verdana" pitchFamily="34" charset="0"/>
                <a:ea typeface="ＭＳ Ｐゴシック" pitchFamily="34" charset="-128"/>
              </a:rPr>
            </a:br>
            <a:r>
              <a:rPr lang="en-US" altLang="en-US" sz="2400" cap="none" dirty="0" smtClean="0">
                <a:solidFill>
                  <a:srgbClr val="009DE0"/>
                </a:solidFill>
                <a:latin typeface="Verdana" pitchFamily="34" charset="0"/>
                <a:ea typeface="ＭＳ Ｐゴシック" pitchFamily="34" charset="-128"/>
              </a:rPr>
              <a:t/>
            </a:r>
            <a:br>
              <a:rPr lang="en-US" altLang="en-US" sz="2400" cap="none" dirty="0" smtClean="0">
                <a:solidFill>
                  <a:srgbClr val="009DE0"/>
                </a:solidFill>
                <a:latin typeface="Verdana" pitchFamily="34" charset="0"/>
                <a:ea typeface="ＭＳ Ｐゴシック" pitchFamily="34" charset="-128"/>
              </a:rPr>
            </a:br>
            <a:r>
              <a:rPr lang="uk-UA" altLang="en-US" sz="2000" b="1" dirty="0" smtClean="0">
                <a:solidFill>
                  <a:srgbClr val="009DE0"/>
                </a:solidFill>
                <a:latin typeface="Verdana" pitchFamily="34" charset="0"/>
                <a:ea typeface="ＭＳ Ｐゴシック" pitchFamily="34" charset="-128"/>
              </a:rPr>
              <a:t>ДИРЕКТИВА 1999/31/ЄС “ПРО ЗАХОРОНЕННЯ ВІДХОДІВ” (3)</a:t>
            </a:r>
            <a:endParaRPr lang="en-US" altLang="en-US" sz="2000" b="1" dirty="0">
              <a:solidFill>
                <a:srgbClr val="000000"/>
              </a:solidFill>
            </a:endParaRPr>
          </a:p>
        </p:txBody>
      </p:sp>
      <p:sp>
        <p:nvSpPr>
          <p:cNvPr id="5" name="Подзаголовок 2"/>
          <p:cNvSpPr>
            <a:spLocks noGrp="1"/>
          </p:cNvSpPr>
          <p:nvPr>
            <p:ph type="subTitle" idx="1"/>
          </p:nvPr>
        </p:nvSpPr>
        <p:spPr>
          <a:xfrm>
            <a:off x="583600" y="1412776"/>
            <a:ext cx="8678944" cy="5184576"/>
          </a:xfrm>
        </p:spPr>
        <p:txBody>
          <a:bodyPr>
            <a:normAutofit/>
          </a:bodyPr>
          <a:lstStyle/>
          <a:p>
            <a:pPr algn="just">
              <a:buFont typeface="Arial" pitchFamily="34" charset="0"/>
              <a:buChar char="•"/>
            </a:pPr>
            <a:endParaRPr lang="ru-RU" sz="1800" dirty="0" smtClean="0"/>
          </a:p>
          <a:p>
            <a:pPr algn="just">
              <a:buFont typeface="Arial" pitchFamily="34" charset="0"/>
              <a:buChar char="•"/>
            </a:pPr>
            <a:endParaRPr lang="uk-UA" altLang="en-US" sz="1800" dirty="0" smtClean="0">
              <a:solidFill>
                <a:schemeClr val="tx1"/>
              </a:solidFill>
              <a:latin typeface="Verdana" pitchFamily="34" charset="0"/>
              <a:ea typeface="ＭＳ Ｐゴシック" pitchFamily="34" charset="-128"/>
            </a:endParaRPr>
          </a:p>
          <a:p>
            <a:pPr algn="just"/>
            <a:endParaRPr lang="uk-UA" altLang="en-US" sz="1800" dirty="0" smtClean="0">
              <a:solidFill>
                <a:srgbClr val="000000"/>
              </a:solidFill>
              <a:latin typeface="Verdana" pitchFamily="34" charset="0"/>
              <a:ea typeface="ＭＳ Ｐゴシック" pitchFamily="34" charset="-128"/>
            </a:endParaRPr>
          </a:p>
          <a:p>
            <a:pPr algn="just">
              <a:buFont typeface="Arial" pitchFamily="34" charset="0"/>
              <a:buChar char="•"/>
            </a:pPr>
            <a:endParaRPr lang="uk-UA" altLang="en-US" sz="1800" dirty="0" smtClean="0">
              <a:solidFill>
                <a:srgbClr val="000000"/>
              </a:solidFill>
              <a:latin typeface="Verdana" pitchFamily="34" charset="0"/>
              <a:ea typeface="ＭＳ Ｐゴシック" pitchFamily="34" charset="-128"/>
            </a:endParaRPr>
          </a:p>
        </p:txBody>
      </p:sp>
      <p:sp>
        <p:nvSpPr>
          <p:cNvPr id="4" name="Content Placeholder 2"/>
          <p:cNvSpPr txBox="1">
            <a:spLocks/>
          </p:cNvSpPr>
          <p:nvPr/>
        </p:nvSpPr>
        <p:spPr>
          <a:xfrm>
            <a:off x="637352" y="1630363"/>
            <a:ext cx="8776449" cy="4464050"/>
          </a:xfrm>
          <a:prstGeom prst="rect">
            <a:avLst/>
          </a:prstGeom>
        </p:spPr>
        <p:txBody>
          <a:bodyPr vert="horz" lIns="91440" tIns="45720" rIns="91440" bIns="45720" rtlCol="0">
            <a:normAutofit fontScale="55000" lnSpcReduction="20000"/>
          </a:bodyPr>
          <a:lstStyle/>
          <a:p>
            <a:pPr marL="0" marR="0" lvl="0" indent="0" algn="just" defTabSz="914400" rtl="0" eaLnBrk="1" fontAlgn="auto" latinLnBrk="0" hangingPunct="1">
              <a:lnSpc>
                <a:spcPct val="100000"/>
              </a:lnSpc>
              <a:spcBef>
                <a:spcPct val="20000"/>
              </a:spcBef>
              <a:spcAft>
                <a:spcPts val="0"/>
              </a:spcAft>
              <a:buClrTx/>
              <a:buSzTx/>
              <a:buFont typeface="Verdana" pitchFamily="34" charset="0"/>
              <a:buNone/>
              <a:tabLst/>
              <a:defRPr/>
            </a:pPr>
            <a:r>
              <a:rPr kumimoji="0" lang="uk-UA" altLang="en-US" sz="3200" b="0" i="0" u="none" strike="noStrike" kern="1200" cap="none" spc="0" normalizeH="0" baseline="0" noProof="0" dirty="0" smtClean="0">
                <a:ln>
                  <a:noFill/>
                </a:ln>
                <a:solidFill>
                  <a:srgbClr val="000000"/>
                </a:solidFill>
                <a:effectLst/>
                <a:uLnTx/>
                <a:uFillTx/>
                <a:latin typeface="Verdana" pitchFamily="34" charset="0"/>
                <a:ea typeface="ＭＳ Ｐゴシック" pitchFamily="34" charset="-128"/>
                <a:cs typeface="+mn-cs"/>
              </a:rPr>
              <a:t>Встановлює вимоги до дозвільних процедур на експлуатацію полігонів. Заявка на отримання дозволу повинні містити, зокрема:</a:t>
            </a:r>
          </a:p>
          <a:p>
            <a:pPr marL="0" marR="0" lvl="0" indent="0" algn="just" defTabSz="914400" rtl="0" eaLnBrk="1" fontAlgn="auto" latinLnBrk="0" hangingPunct="1">
              <a:lnSpc>
                <a:spcPct val="100000"/>
              </a:lnSpc>
              <a:spcBef>
                <a:spcPct val="20000"/>
              </a:spcBef>
              <a:spcAft>
                <a:spcPts val="0"/>
              </a:spcAft>
              <a:buClrTx/>
              <a:buSzTx/>
              <a:buFont typeface="Verdana" pitchFamily="34" charset="0"/>
              <a:buNone/>
              <a:tabLst/>
              <a:defRPr/>
            </a:pPr>
            <a:endParaRPr kumimoji="0" lang="uk-UA" altLang="en-US" sz="3200" b="0" i="0" u="none" strike="noStrike" kern="1200" cap="none" spc="0" normalizeH="0" baseline="0" noProof="0" dirty="0" smtClean="0">
              <a:ln>
                <a:noFill/>
              </a:ln>
              <a:solidFill>
                <a:srgbClr val="000000"/>
              </a:solidFill>
              <a:effectLst/>
              <a:uLnTx/>
              <a:uFillTx/>
              <a:latin typeface="Verdana" pitchFamily="34" charset="0"/>
              <a:ea typeface="ＭＳ Ｐゴシック" pitchFamily="34" charset="-128"/>
              <a:cs typeface="+mn-cs"/>
            </a:endParaRPr>
          </a:p>
          <a:p>
            <a:pPr marL="457200" marR="0" lvl="1" indent="0" algn="just" defTabSz="914400" rtl="0" eaLnBrk="1" fontAlgn="auto" latinLnBrk="0" hangingPunct="1">
              <a:lnSpc>
                <a:spcPct val="100000"/>
              </a:lnSpc>
              <a:spcBef>
                <a:spcPct val="20000"/>
              </a:spcBef>
              <a:spcAft>
                <a:spcPct val="0"/>
              </a:spcAft>
              <a:buClrTx/>
              <a:buSzTx/>
              <a:buFont typeface="Arial" pitchFamily="34" charset="0"/>
              <a:buChar char="•"/>
              <a:tabLst/>
              <a:defRPr/>
            </a:pPr>
            <a:r>
              <a:rPr kumimoji="0" lang="uk-UA" altLang="en-US" sz="2800" b="0" i="0" u="none" strike="noStrike" kern="1200" cap="none" spc="0" normalizeH="0" baseline="0" noProof="0" dirty="0" smtClean="0">
                <a:ln>
                  <a:noFill/>
                </a:ln>
                <a:solidFill>
                  <a:srgbClr val="000000"/>
                </a:solidFill>
                <a:effectLst/>
                <a:uLnTx/>
                <a:uFillTx/>
                <a:latin typeface="Verdana" pitchFamily="34" charset="0"/>
                <a:ea typeface="ＭＳ Ｐゴシック" pitchFamily="34" charset="-128"/>
                <a:cs typeface="+mn-cs"/>
              </a:rPr>
              <a:t> </a:t>
            </a:r>
            <a:r>
              <a:rPr kumimoji="0" lang="uk-UA" altLang="en-US" sz="2900" b="0" i="0" u="none" strike="noStrike" kern="1200" cap="none" spc="0" normalizeH="0" baseline="0" noProof="0" dirty="0" smtClean="0">
                <a:ln>
                  <a:noFill/>
                </a:ln>
                <a:solidFill>
                  <a:srgbClr val="000000"/>
                </a:solidFill>
                <a:effectLst/>
                <a:uLnTx/>
                <a:uFillTx/>
                <a:latin typeface="Verdana" pitchFamily="34" charset="0"/>
                <a:ea typeface="ＭＳ Ｐゴシック" pitchFamily="34" charset="-128"/>
                <a:cs typeface="+mn-cs"/>
              </a:rPr>
              <a:t>запропоновані методи запобігання та зменшення забруднення;</a:t>
            </a:r>
          </a:p>
          <a:p>
            <a:pPr marL="457200" marR="0" lvl="1" indent="0" algn="just" defTabSz="914400" rtl="0" eaLnBrk="1" fontAlgn="auto" latinLnBrk="0" hangingPunct="1">
              <a:lnSpc>
                <a:spcPct val="100000"/>
              </a:lnSpc>
              <a:spcBef>
                <a:spcPct val="20000"/>
              </a:spcBef>
              <a:spcAft>
                <a:spcPct val="0"/>
              </a:spcAft>
              <a:buClrTx/>
              <a:buSzTx/>
              <a:buFont typeface="Arial" pitchFamily="34" charset="0"/>
              <a:buChar char="•"/>
              <a:tabLst/>
              <a:defRPr/>
            </a:pPr>
            <a:r>
              <a:rPr kumimoji="0" lang="uk-UA" altLang="en-US" sz="2900" b="0" i="0" u="none" strike="noStrike" kern="1200" cap="none" spc="0" normalizeH="0" baseline="0" noProof="0" dirty="0" smtClean="0">
                <a:ln>
                  <a:noFill/>
                </a:ln>
                <a:solidFill>
                  <a:srgbClr val="000000"/>
                </a:solidFill>
                <a:effectLst/>
                <a:uLnTx/>
                <a:uFillTx/>
                <a:latin typeface="Verdana" pitchFamily="34" charset="0"/>
                <a:ea typeface="ＭＳ Ｐゴシック" pitchFamily="34" charset="-128"/>
                <a:cs typeface="+mn-cs"/>
              </a:rPr>
              <a:t> запропонований план експлуатації, моніторингу та контролю;</a:t>
            </a:r>
          </a:p>
          <a:p>
            <a:pPr marL="457200" marR="0" lvl="1" indent="0" algn="just" defTabSz="914400" rtl="0" eaLnBrk="1" fontAlgn="auto" latinLnBrk="0" hangingPunct="1">
              <a:lnSpc>
                <a:spcPct val="100000"/>
              </a:lnSpc>
              <a:spcBef>
                <a:spcPct val="20000"/>
              </a:spcBef>
              <a:spcAft>
                <a:spcPct val="0"/>
              </a:spcAft>
              <a:buClrTx/>
              <a:buSzTx/>
              <a:buFont typeface="Arial" pitchFamily="34" charset="0"/>
              <a:buChar char="•"/>
              <a:tabLst/>
              <a:defRPr/>
            </a:pPr>
            <a:r>
              <a:rPr kumimoji="0" lang="uk-UA" altLang="en-US" sz="2900" b="0" i="0" u="none" strike="noStrike" kern="1200" cap="none" spc="0" normalizeH="0" baseline="0" noProof="0" dirty="0" smtClean="0">
                <a:ln>
                  <a:noFill/>
                </a:ln>
                <a:solidFill>
                  <a:srgbClr val="000000"/>
                </a:solidFill>
                <a:effectLst/>
                <a:uLnTx/>
                <a:uFillTx/>
                <a:latin typeface="Verdana" pitchFamily="34" charset="0"/>
                <a:ea typeface="ＭＳ Ｐゴシック" pitchFamily="34" charset="-128"/>
                <a:cs typeface="+mn-cs"/>
              </a:rPr>
              <a:t> план закриття та процедури подальшого догляду;</a:t>
            </a:r>
          </a:p>
          <a:p>
            <a:pPr marL="457200" marR="0" lvl="1" indent="0" algn="just" defTabSz="914400" rtl="0" eaLnBrk="1" fontAlgn="auto" latinLnBrk="0" hangingPunct="1">
              <a:lnSpc>
                <a:spcPct val="100000"/>
              </a:lnSpc>
              <a:spcBef>
                <a:spcPct val="20000"/>
              </a:spcBef>
              <a:spcAft>
                <a:spcPct val="0"/>
              </a:spcAft>
              <a:buClrTx/>
              <a:buSzTx/>
              <a:buFont typeface="Arial" pitchFamily="34" charset="0"/>
              <a:buChar char="•"/>
              <a:tabLst/>
              <a:defRPr/>
            </a:pPr>
            <a:r>
              <a:rPr kumimoji="0" lang="uk-UA" altLang="en-US" sz="2900" b="0" i="0" u="none" strike="noStrike" kern="1200" cap="none" spc="0" normalizeH="0" baseline="0" noProof="0" dirty="0" smtClean="0">
                <a:ln>
                  <a:noFill/>
                </a:ln>
                <a:solidFill>
                  <a:srgbClr val="000000"/>
                </a:solidFill>
                <a:effectLst/>
                <a:uLnTx/>
                <a:uFillTx/>
                <a:latin typeface="Verdana" pitchFamily="34" charset="0"/>
                <a:ea typeface="ＭＳ Ｐゴシック" pitchFamily="34" charset="-128"/>
                <a:cs typeface="+mn-cs"/>
              </a:rPr>
              <a:t> Фінансова гарантія заявника;</a:t>
            </a:r>
          </a:p>
          <a:p>
            <a:pPr marL="457200" marR="0" lvl="1" indent="0" algn="just" defTabSz="914400" rtl="0" eaLnBrk="1" fontAlgn="auto" latinLnBrk="0" hangingPunct="1">
              <a:lnSpc>
                <a:spcPct val="100000"/>
              </a:lnSpc>
              <a:spcBef>
                <a:spcPct val="20000"/>
              </a:spcBef>
              <a:spcAft>
                <a:spcPct val="0"/>
              </a:spcAft>
              <a:buClrTx/>
              <a:buSzTx/>
              <a:buFont typeface="Arial" pitchFamily="34" charset="0"/>
              <a:buChar char="•"/>
              <a:tabLst/>
              <a:defRPr/>
            </a:pPr>
            <a:r>
              <a:rPr kumimoji="0" lang="uk-UA" altLang="en-US" sz="2900" b="0" i="0" u="none" strike="noStrike" kern="1200" cap="none" spc="0" normalizeH="0" baseline="0" noProof="0" dirty="0" smtClean="0">
                <a:ln>
                  <a:noFill/>
                </a:ln>
                <a:solidFill>
                  <a:srgbClr val="000000"/>
                </a:solidFill>
                <a:effectLst/>
                <a:uLnTx/>
                <a:uFillTx/>
                <a:latin typeface="Verdana" pitchFamily="34" charset="0"/>
                <a:ea typeface="ＭＳ Ｐゴシック" pitchFamily="34" charset="-128"/>
                <a:cs typeface="+mn-cs"/>
              </a:rPr>
              <a:t> звіт з ОВД.</a:t>
            </a:r>
          </a:p>
          <a:p>
            <a:pPr marL="457200" marR="0" lvl="1" indent="0" algn="just" defTabSz="914400" rtl="0" eaLnBrk="1" fontAlgn="auto" latinLnBrk="0" hangingPunct="1">
              <a:lnSpc>
                <a:spcPct val="100000"/>
              </a:lnSpc>
              <a:spcBef>
                <a:spcPct val="20000"/>
              </a:spcBef>
              <a:spcAft>
                <a:spcPct val="0"/>
              </a:spcAft>
              <a:buClrTx/>
              <a:buSzTx/>
              <a:buFont typeface="Arial" pitchFamily="34" charset="0"/>
              <a:buNone/>
              <a:tabLst/>
              <a:defRPr/>
            </a:pPr>
            <a:endParaRPr kumimoji="0" lang="uk-UA" altLang="en-US" sz="2800" b="0" i="0" u="none" strike="noStrike" kern="1200" cap="none" spc="0" normalizeH="0" baseline="0" noProof="0" dirty="0" smtClean="0">
              <a:ln>
                <a:noFill/>
              </a:ln>
              <a:solidFill>
                <a:srgbClr val="000000"/>
              </a:solidFill>
              <a:effectLst/>
              <a:uLnTx/>
              <a:uFillTx/>
              <a:latin typeface="Verdana" pitchFamily="34" charset="0"/>
              <a:ea typeface="ＭＳ Ｐゴシック" pitchFamily="34" charset="-128"/>
              <a:cs typeface="+mn-cs"/>
            </a:endParaRPr>
          </a:p>
          <a:p>
            <a:pPr marL="0" marR="0" lvl="0" indent="0" algn="just" defTabSz="914400" rtl="0" eaLnBrk="1" fontAlgn="auto" latinLnBrk="0" hangingPunct="1">
              <a:lnSpc>
                <a:spcPct val="100000"/>
              </a:lnSpc>
              <a:spcBef>
                <a:spcPct val="20000"/>
              </a:spcBef>
              <a:spcAft>
                <a:spcPts val="0"/>
              </a:spcAft>
              <a:buClrTx/>
              <a:buSzTx/>
              <a:buFont typeface="Verdana" pitchFamily="34" charset="0"/>
              <a:buNone/>
              <a:tabLst/>
              <a:defRPr/>
            </a:pPr>
            <a:r>
              <a:rPr kumimoji="0" lang="uk-UA" altLang="en-US" sz="3200" b="0" i="0" u="none" strike="noStrike" kern="1200" cap="none" spc="0" normalizeH="0" baseline="0" noProof="0" dirty="0" smtClean="0">
                <a:ln>
                  <a:noFill/>
                </a:ln>
                <a:solidFill>
                  <a:srgbClr val="000000"/>
                </a:solidFill>
                <a:effectLst/>
                <a:uLnTx/>
                <a:uFillTx/>
                <a:latin typeface="Verdana" pitchFamily="34" charset="0"/>
                <a:ea typeface="ＭＳ Ｐゴシック" pitchFamily="34" charset="-128"/>
                <a:cs typeface="+mn-cs"/>
              </a:rPr>
              <a:t>Умови надання дозволу, зокрема, включають:</a:t>
            </a:r>
          </a:p>
          <a:p>
            <a:pPr marL="0" marR="0" lvl="0" indent="0" algn="just" defTabSz="914400" rtl="0" eaLnBrk="1" fontAlgn="auto" latinLnBrk="0" hangingPunct="1">
              <a:lnSpc>
                <a:spcPct val="100000"/>
              </a:lnSpc>
              <a:spcBef>
                <a:spcPct val="20000"/>
              </a:spcBef>
              <a:spcAft>
                <a:spcPts val="0"/>
              </a:spcAft>
              <a:buClrTx/>
              <a:buSzTx/>
              <a:buFont typeface="Verdana" pitchFamily="34" charset="0"/>
              <a:buNone/>
              <a:tabLst/>
              <a:defRPr/>
            </a:pPr>
            <a:endParaRPr kumimoji="0" lang="uk-UA" altLang="en-US" sz="3200" b="0" i="0" u="none" strike="noStrike" kern="1200" cap="none" spc="0" normalizeH="0" baseline="0" noProof="0" dirty="0" smtClean="0">
              <a:ln>
                <a:noFill/>
              </a:ln>
              <a:solidFill>
                <a:srgbClr val="000000"/>
              </a:solidFill>
              <a:effectLst/>
              <a:uLnTx/>
              <a:uFillTx/>
              <a:latin typeface="Verdana" pitchFamily="34" charset="0"/>
              <a:ea typeface="ＭＳ Ｐゴシック" pitchFamily="34" charset="-128"/>
              <a:cs typeface="+mn-cs"/>
            </a:endParaRPr>
          </a:p>
          <a:p>
            <a:pPr marL="457200" marR="0" lvl="1" indent="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uk-UA" altLang="en-US" sz="2800" b="0" i="0" u="none" strike="noStrike" kern="1200" cap="none" spc="0" normalizeH="0" baseline="0" noProof="0" dirty="0" smtClean="0">
                <a:ln>
                  <a:noFill/>
                </a:ln>
                <a:solidFill>
                  <a:srgbClr val="000000"/>
                </a:solidFill>
                <a:effectLst/>
                <a:uLnTx/>
                <a:uFillTx/>
                <a:latin typeface="Verdana" pitchFamily="34" charset="0"/>
                <a:ea typeface="ＭＳ Ｐゴシック" pitchFamily="34" charset="-128"/>
                <a:cs typeface="+mn-cs"/>
              </a:rPr>
              <a:t> </a:t>
            </a:r>
            <a:r>
              <a:rPr kumimoji="0" lang="uk-UA" altLang="en-US" sz="2900" b="0" i="0" u="none" strike="noStrike" kern="1200" cap="none" spc="0" normalizeH="0" baseline="0" noProof="0" dirty="0" smtClean="0">
                <a:ln>
                  <a:noFill/>
                </a:ln>
                <a:solidFill>
                  <a:srgbClr val="000000"/>
                </a:solidFill>
                <a:effectLst/>
                <a:uLnTx/>
                <a:uFillTx/>
                <a:latin typeface="Verdana" pitchFamily="34" charset="0"/>
                <a:ea typeface="ＭＳ Ｐゴシック" pitchFamily="34" charset="-128"/>
                <a:cs typeface="+mn-cs"/>
              </a:rPr>
              <a:t>Засоби фінансового забезпечення, які заявник повинен надати перед початком операцій із  захоронення, для гарантування виконання зобов’язань, що випливають із дозволу, (включаючи зобов'язання щодо процедур закриття та подальшого догляду за полігоном після його закриття);</a:t>
            </a:r>
          </a:p>
          <a:p>
            <a:pPr marL="457200" marR="0" lvl="1" indent="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uk-UA" altLang="en-US" sz="2900" b="0" i="0" u="none" strike="noStrike" kern="1200" cap="none" spc="0" normalizeH="0" baseline="0" noProof="0" dirty="0" smtClean="0">
                <a:ln>
                  <a:noFill/>
                </a:ln>
                <a:solidFill>
                  <a:srgbClr val="000000"/>
                </a:solidFill>
                <a:effectLst/>
                <a:uLnTx/>
                <a:uFillTx/>
                <a:latin typeface="Verdana" pitchFamily="34" charset="0"/>
                <a:ea typeface="ＭＳ Ｐゴシック" pitchFamily="34" charset="-128"/>
                <a:cs typeface="+mn-cs"/>
              </a:rPr>
              <a:t> перш ніж розпочати операції із захоронення, уповноважений орган повинен провести перевірку полігону на місці, щоб переконатися що об'єкт дійсно відповідає усім умовам дозволу.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Grp="1" noChangeArrowheads="1"/>
          </p:cNvSpPr>
          <p:nvPr>
            <p:ph type="ctrTitle"/>
          </p:nvPr>
        </p:nvSpPr>
        <p:spPr bwMode="auto">
          <a:xfrm>
            <a:off x="272480" y="75982"/>
            <a:ext cx="9433048" cy="1046440"/>
          </a:xfrm>
          <a:prstGeom prst="rect">
            <a:avLst/>
          </a:prstGeom>
          <a:noFill/>
          <a:ln w="9525">
            <a:noFill/>
            <a:miter lim="800000"/>
            <a:headEnd/>
            <a:tailEnd/>
          </a:ln>
        </p:spPr>
        <p:txBody>
          <a:bodyPr wrap="square" lIns="0" tIns="0" rIns="0" bIns="0">
            <a:spAutoFit/>
          </a:bodyPr>
          <a:lstStyle/>
          <a:p>
            <a:pPr algn="l">
              <a:buSzPct val="100000"/>
            </a:pPr>
            <a:r>
              <a:rPr lang="en-US" altLang="en-US" sz="2400" b="1" cap="none" dirty="0" smtClean="0">
                <a:solidFill>
                  <a:srgbClr val="009DE0"/>
                </a:solidFill>
                <a:latin typeface="Verdana" pitchFamily="34" charset="0"/>
                <a:ea typeface="ＭＳ Ｐゴシック" pitchFamily="34" charset="-128"/>
              </a:rPr>
              <a:t>ПОЛІТИК</a:t>
            </a:r>
            <a:r>
              <a:rPr lang="uk-UA" altLang="en-US" sz="2400" b="1" cap="none" dirty="0" smtClean="0">
                <a:solidFill>
                  <a:srgbClr val="009DE0"/>
                </a:solidFill>
                <a:latin typeface="Verdana" pitchFamily="34" charset="0"/>
                <a:ea typeface="ＭＳ Ｐゴシック" pitchFamily="34" charset="-128"/>
              </a:rPr>
              <a:t>А ЄС В СФЕРІ ПОВОДЖЕННЯ З ВІДХОДАМИ</a:t>
            </a:r>
            <a:r>
              <a:rPr lang="en-US" altLang="en-US" sz="2400" b="1" cap="none" dirty="0" smtClean="0">
                <a:solidFill>
                  <a:srgbClr val="009DE0"/>
                </a:solidFill>
                <a:latin typeface="Verdana" pitchFamily="34" charset="0"/>
                <a:ea typeface="ＭＳ Ｐゴシック" pitchFamily="34" charset="-128"/>
              </a:rPr>
              <a:t>  </a:t>
            </a:r>
            <a:r>
              <a:rPr lang="uk-UA" altLang="en-US" sz="2400" b="1" cap="none" dirty="0" smtClean="0">
                <a:solidFill>
                  <a:srgbClr val="009DE0"/>
                </a:solidFill>
                <a:latin typeface="Verdana" pitchFamily="34" charset="0"/>
                <a:ea typeface="ＭＳ Ｐゴシック" pitchFamily="34" charset="-128"/>
              </a:rPr>
              <a:t/>
            </a:r>
            <a:br>
              <a:rPr lang="uk-UA" altLang="en-US" sz="2400" b="1" cap="none" dirty="0" smtClean="0">
                <a:solidFill>
                  <a:srgbClr val="009DE0"/>
                </a:solidFill>
                <a:latin typeface="Verdana" pitchFamily="34" charset="0"/>
                <a:ea typeface="ＭＳ Ｐゴシック" pitchFamily="34" charset="-128"/>
              </a:rPr>
            </a:br>
            <a:r>
              <a:rPr lang="en-US" altLang="en-US" sz="2400" cap="none" dirty="0" smtClean="0">
                <a:solidFill>
                  <a:srgbClr val="009DE0"/>
                </a:solidFill>
                <a:latin typeface="Verdana" pitchFamily="34" charset="0"/>
                <a:ea typeface="ＭＳ Ｐゴシック" pitchFamily="34" charset="-128"/>
              </a:rPr>
              <a:t/>
            </a:r>
            <a:br>
              <a:rPr lang="en-US" altLang="en-US" sz="2400" cap="none" dirty="0" smtClean="0">
                <a:solidFill>
                  <a:srgbClr val="009DE0"/>
                </a:solidFill>
                <a:latin typeface="Verdana" pitchFamily="34" charset="0"/>
                <a:ea typeface="ＭＳ Ｐゴシック" pitchFamily="34" charset="-128"/>
              </a:rPr>
            </a:br>
            <a:r>
              <a:rPr lang="uk-UA" altLang="en-US" sz="2000" b="1" dirty="0" smtClean="0">
                <a:solidFill>
                  <a:srgbClr val="009DE0"/>
                </a:solidFill>
                <a:latin typeface="Verdana" pitchFamily="34" charset="0"/>
                <a:ea typeface="ＭＳ Ｐゴシック" pitchFamily="34" charset="-128"/>
              </a:rPr>
              <a:t>ДИРЕКТИВА 1999/31/ЄС “ПРО ЗАХОРОНЕННЯ ВІДХОДІВ” (4)</a:t>
            </a:r>
            <a:endParaRPr lang="en-US" altLang="en-US" sz="2000" b="1" dirty="0">
              <a:solidFill>
                <a:srgbClr val="000000"/>
              </a:solidFill>
            </a:endParaRPr>
          </a:p>
        </p:txBody>
      </p:sp>
      <p:sp>
        <p:nvSpPr>
          <p:cNvPr id="5" name="Подзаголовок 2"/>
          <p:cNvSpPr>
            <a:spLocks noGrp="1"/>
          </p:cNvSpPr>
          <p:nvPr>
            <p:ph type="subTitle" idx="1"/>
          </p:nvPr>
        </p:nvSpPr>
        <p:spPr>
          <a:xfrm>
            <a:off x="583600" y="1412776"/>
            <a:ext cx="8678944" cy="5184576"/>
          </a:xfrm>
        </p:spPr>
        <p:txBody>
          <a:bodyPr>
            <a:normAutofit/>
          </a:bodyPr>
          <a:lstStyle/>
          <a:p>
            <a:pPr algn="just">
              <a:buFont typeface="Arial" pitchFamily="34" charset="0"/>
              <a:buChar char="•"/>
            </a:pPr>
            <a:endParaRPr lang="ru-RU" sz="1800" dirty="0" smtClean="0"/>
          </a:p>
          <a:p>
            <a:pPr algn="just">
              <a:buFont typeface="Arial" pitchFamily="34" charset="0"/>
              <a:buChar char="•"/>
            </a:pPr>
            <a:endParaRPr lang="uk-UA" altLang="en-US" sz="1800" dirty="0" smtClean="0">
              <a:solidFill>
                <a:schemeClr val="tx1"/>
              </a:solidFill>
              <a:latin typeface="Verdana" pitchFamily="34" charset="0"/>
              <a:ea typeface="ＭＳ Ｐゴシック" pitchFamily="34" charset="-128"/>
            </a:endParaRPr>
          </a:p>
          <a:p>
            <a:pPr algn="just"/>
            <a:endParaRPr lang="uk-UA" altLang="en-US" sz="1800" dirty="0" smtClean="0">
              <a:solidFill>
                <a:srgbClr val="000000"/>
              </a:solidFill>
              <a:latin typeface="Verdana" pitchFamily="34" charset="0"/>
              <a:ea typeface="ＭＳ Ｐゴシック" pitchFamily="34" charset="-128"/>
            </a:endParaRPr>
          </a:p>
          <a:p>
            <a:pPr algn="just">
              <a:buFont typeface="Arial" pitchFamily="34" charset="0"/>
              <a:buChar char="•"/>
            </a:pPr>
            <a:endParaRPr lang="uk-UA" altLang="en-US" sz="1800" dirty="0" smtClean="0">
              <a:solidFill>
                <a:srgbClr val="000000"/>
              </a:solidFill>
              <a:latin typeface="Verdana" pitchFamily="34" charset="0"/>
              <a:ea typeface="ＭＳ Ｐゴシック" pitchFamily="34" charset="-128"/>
            </a:endParaRPr>
          </a:p>
        </p:txBody>
      </p:sp>
      <p:sp>
        <p:nvSpPr>
          <p:cNvPr id="4" name="Content Placeholder 2"/>
          <p:cNvSpPr txBox="1">
            <a:spLocks/>
          </p:cNvSpPr>
          <p:nvPr/>
        </p:nvSpPr>
        <p:spPr>
          <a:xfrm>
            <a:off x="637352" y="1630363"/>
            <a:ext cx="8776449" cy="4464050"/>
          </a:xfrm>
          <a:prstGeom prst="rect">
            <a:avLst/>
          </a:prstGeom>
        </p:spPr>
        <p:txBody>
          <a:bodyPr vert="horz" lIns="91440" tIns="45720" rIns="91440" bIns="45720" rtlCol="0">
            <a:normAutofit fontScale="92500"/>
          </a:bodyPr>
          <a:lstStyle/>
          <a:p>
            <a:r>
              <a:rPr lang="uk-UA" altLang="en-US" b="1" dirty="0" smtClean="0">
                <a:solidFill>
                  <a:srgbClr val="000000"/>
                </a:solidFill>
                <a:latin typeface="Verdana" pitchFamily="34" charset="0"/>
                <a:ea typeface="ＭＳ Ｐゴシック" pitchFamily="34" charset="-128"/>
              </a:rPr>
              <a:t>Процедури прийому відходів</a:t>
            </a:r>
          </a:p>
          <a:p>
            <a:endParaRPr lang="uk-UA" altLang="en-US" b="1" dirty="0" smtClean="0">
              <a:solidFill>
                <a:srgbClr val="000000"/>
              </a:solidFill>
              <a:latin typeface="Verdana" pitchFamily="34" charset="0"/>
              <a:ea typeface="ＭＳ Ｐゴシック" pitchFamily="34" charset="-128"/>
            </a:endParaRPr>
          </a:p>
          <a:p>
            <a:pPr>
              <a:lnSpc>
                <a:spcPct val="120000"/>
              </a:lnSpc>
              <a:buFont typeface="Arial" pitchFamily="34" charset="0"/>
              <a:buChar char="•"/>
            </a:pPr>
            <a:r>
              <a:rPr lang="uk-UA" altLang="en-US" dirty="0" smtClean="0">
                <a:solidFill>
                  <a:srgbClr val="000000"/>
                </a:solidFill>
                <a:latin typeface="Verdana" pitchFamily="34" charset="0"/>
                <a:ea typeface="ＭＳ Ｐゴシック" pitchFamily="34" charset="-128"/>
              </a:rPr>
              <a:t> перевірка документації щодо відходів, </a:t>
            </a:r>
          </a:p>
          <a:p>
            <a:pPr>
              <a:lnSpc>
                <a:spcPct val="120000"/>
              </a:lnSpc>
              <a:buFont typeface="Arial" pitchFamily="34" charset="0"/>
              <a:buChar char="•"/>
            </a:pPr>
            <a:r>
              <a:rPr lang="uk-UA" altLang="en-US" dirty="0" smtClean="0">
                <a:solidFill>
                  <a:srgbClr val="000000"/>
                </a:solidFill>
                <a:latin typeface="Verdana" pitchFamily="34" charset="0"/>
                <a:ea typeface="ＭＳ Ｐゴシック" pitchFamily="34" charset="-128"/>
              </a:rPr>
              <a:t> візуальний огляд відходів на в'їзді до полігону та в місці їх складування та, за необхідності, звірка на відповідність опису, що міститься в документації на відходи;</a:t>
            </a:r>
          </a:p>
          <a:p>
            <a:pPr>
              <a:lnSpc>
                <a:spcPct val="120000"/>
              </a:lnSpc>
              <a:buFont typeface="Arial" pitchFamily="34" charset="0"/>
              <a:buChar char="•"/>
            </a:pPr>
            <a:r>
              <a:rPr lang="uk-UA" altLang="en-US" dirty="0" smtClean="0">
                <a:solidFill>
                  <a:srgbClr val="000000"/>
                </a:solidFill>
                <a:latin typeface="Verdana" pitchFamily="34" charset="0"/>
                <a:ea typeface="ＭＳ Ｐゴシック" pitchFamily="34" charset="-128"/>
              </a:rPr>
              <a:t> ведення реєстру стосовно обсягів та характеристик </a:t>
            </a:r>
            <a:r>
              <a:rPr lang="uk-UA" altLang="en-US" dirty="0" err="1" smtClean="0">
                <a:solidFill>
                  <a:srgbClr val="000000"/>
                </a:solidFill>
                <a:latin typeface="Verdana" pitchFamily="34" charset="0"/>
                <a:ea typeface="ＭＳ Ｐゴシック" pitchFamily="34" charset="-128"/>
              </a:rPr>
              <a:t>захоронених</a:t>
            </a:r>
            <a:r>
              <a:rPr lang="uk-UA" altLang="en-US" dirty="0" smtClean="0">
                <a:solidFill>
                  <a:srgbClr val="000000"/>
                </a:solidFill>
                <a:latin typeface="Verdana" pitchFamily="34" charset="0"/>
                <a:ea typeface="ＭＳ Ｐゴシック" pitchFamily="34" charset="-128"/>
              </a:rPr>
              <a:t> відходів із зазначенням їх походження, дати доставки, виробника або компанії, що забезпечила вивезення побутових відходів та, якщо йдеться  про небезпечні відходи, їх точного місця розташування на об’єкті.  </a:t>
            </a:r>
          </a:p>
          <a:p>
            <a:pPr lvl="1">
              <a:lnSpc>
                <a:spcPct val="120000"/>
              </a:lnSpc>
            </a:pPr>
            <a:r>
              <a:rPr lang="uk-UA" altLang="en-US" dirty="0" smtClean="0">
                <a:solidFill>
                  <a:srgbClr val="000000"/>
                </a:solidFill>
                <a:latin typeface="Verdana" pitchFamily="34" charset="0"/>
                <a:ea typeface="ＭＳ Ｐゴシック" pitchFamily="34" charset="-128"/>
              </a:rPr>
              <a:t>- оператор полігону завжди повинен видавати письмове підтвердження про отримання кожної прийнятої партії відходів;</a:t>
            </a:r>
          </a:p>
          <a:p>
            <a:pPr lvl="1">
              <a:lnSpc>
                <a:spcPct val="120000"/>
              </a:lnSpc>
            </a:pPr>
            <a:r>
              <a:rPr lang="uk-UA" altLang="en-US" dirty="0" smtClean="0">
                <a:solidFill>
                  <a:srgbClr val="000000"/>
                </a:solidFill>
                <a:latin typeface="Verdana" pitchFamily="34" charset="0"/>
                <a:ea typeface="ＭＳ Ｐゴシック" pitchFamily="34" charset="-128"/>
              </a:rPr>
              <a:t>- якщо відходи не приймаються на полігоні, оператор негайно повідомляє уповноважений орган про випадок неприйняття відходів.</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712</TotalTime>
  <Words>2722</Words>
  <Application>Microsoft Office PowerPoint</Application>
  <PresentationFormat>Лист A4 (210x297 мм)</PresentationFormat>
  <Paragraphs>399</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Презентация PowerPoint</vt:lpstr>
      <vt:lpstr>НОРМАТИВНЕ РЕГУЛЮВАННЯ СФЕРИ ПОВОДЖЕННЯ З ВІДХОДАМИ    </vt:lpstr>
      <vt:lpstr>1. ПОЛІТИКА ЄС В СФЕРІ ПОВОДЖЕННЯ З ВІДХОДАМИ    ОСНОВНІ ПРИНЦИПИ РЕГУЛЮВАННЯ</vt:lpstr>
      <vt:lpstr>1. ПОЛІТИКА ЄС В СФЕРІ ПОВОДЖЕННЯ З ВІДХОДАМИ   ДИРЕКТИВА 2008/98/ЄС “ПРО ВІДХОДИ” (1)</vt:lpstr>
      <vt:lpstr>1. ПОЛІТИКА ЄС В СФЕРІ ПОВОДЖЕННЯ З ВІДХОДАМИ   ДИРЕКТИВА 2008/98/ЄС “ПРО ВІДХОДИ” (2)</vt:lpstr>
      <vt:lpstr>1. ПОЛІТИКА ЄС В СФЕРІ ПОВОДЖЕННЯ З ВІДХОДАМИ    ДИРЕКТИВА 1999/31/ЄС “ПРО ЗАХОРОНЕННЯ ВІДХОДІВ” (1)</vt:lpstr>
      <vt:lpstr>1. ПОЛІТИКА ЄС В СФЕРІ ПОВОДЖЕННЯ З ВІДХОДАМИ    ДИРЕКТИВА 1999/31/ЄС “ПРО ЗАХОРОНЕННЯ ВІДХОДІВ” (2)</vt:lpstr>
      <vt:lpstr>1. ПОЛІТИКА ЄС В СФЕРІ ПОВОДЖЕННЯ З ВІДХОДАМИ    ДИРЕКТИВА 1999/31/ЄС “ПРО ЗАХОРОНЕННЯ ВІДХОДІВ” (3)</vt:lpstr>
      <vt:lpstr>ПОЛІТИКА ЄС В СФЕРІ ПОВОДЖЕННЯ З ВІДХОДАМИ    ДИРЕКТИВА 1999/31/ЄС “ПРО ЗАХОРОНЕННЯ ВІДХОДІВ” (4)</vt:lpstr>
      <vt:lpstr>1. ПОЛІТИКА ЄС В СФЕРІ ПОВОДЖЕННЯ З ВІДХОДАМИ    ДИРЕКТИВА 1999/31/ЄС “ПРО ЗАХОРОНЕННЯ ВІДХОДІВ” (5)</vt:lpstr>
      <vt:lpstr>1. ПОЛІТИКА ЄС В СФЕРІ ПОВОДЖЕННЯ З ВІДХОДАМИ    ДИРЕКТИВА 94/62/ЄС “ПРО УПАКОВКА ТА ВІДХОДИ УПАКОВКИ”, ДИРЕКТИВА 2006/66/ЄС “ПРО БАТАРЕЙКИ Й АКУМУЛЯТОРИ ТА ВІДХОДИ БАТАРЕЙОК І АКАМУЛЯТОРОВ”, ДИРЕКТИВА 2012/19,ЄС “ПРО ВІДХОДИ ЕЛЕКТРОННОГО ТА ЕЛЕКТРИЧНОГО ОБЛАДНАННЯ”</vt:lpstr>
      <vt:lpstr>1. ПОЛІТИКА ЄС В СФЕРІ ПОВОДЖЕННЯ З ВІДХОДАМИ   ПЕРЕХІД ВІД ЛІНІЙНОЇ ДО ЦИРКУЛЯРНОЇ ЕКОНОМІКИ</vt:lpstr>
      <vt:lpstr>2. СУЧАСНА ПОЛІТИКА УКРАЇНИ   ЗАКОНОДАВСТВО УКРАЇНИ</vt:lpstr>
      <vt:lpstr>2. СУЧАСНА ПОЛІТИКА УКРАЇНИ    ЗАКОН УКРАЇНИ “ПРО ВІДХОДИ”</vt:lpstr>
      <vt:lpstr>2. СУЧАСНА ПОЛІТИКА УКРАЇНИ   НАЦІОНАЛЬНА СТРАТЕГІЯ УПРАВЛІННЯ ВІДХОДАМИ В УКРАЇНІ ДО 2030 РОКУ </vt:lpstr>
      <vt:lpstr>2. СУЧАСНА ПОЛІТИКА УКРАЇНИ    УГОДА ПРО АСОЦІАЦІЮ МІЖ УКРАЇНОЮ ТА ЄС (1)</vt:lpstr>
      <vt:lpstr>2. СУЧАСНА ПОЛІТИКА УКРАЇНИ    УГОДА ПРО АСОЦІАЦІЮ МІЖ УКРАЇНОЮ ТА ЄС (2)</vt:lpstr>
      <vt:lpstr>2. СУЧАСНА ПОЛІТИКА УКРАЇНИ    УГОДА ПРО АСОЦІАЦІЮ МІЖ УКРАЇНОЮ ТА ЄС (3)</vt:lpstr>
      <vt:lpstr>2. СУЧАСНА ПОЛІТИКА УКРАЇНИ    УГОДА ПРО АСОЦІАЦІЮ МІЖ УКРАЇНОЮ ТА ЄС (4)</vt:lpstr>
      <vt:lpstr>2. СУЧАСНА ПОЛІТИКА УКРАЇНИ    УГОДА ПРО АСОЦІАЦІЮ МІЖ УКРАЇНОЮ ТА ЄС (5)</vt:lpstr>
      <vt:lpstr>3. ЕКОНОМІЧНИЙ ПОТЕНЦІАЛ СФЕРИ ПОВОДЖЕННЯ З ВІДХОДАМИ  МОРФОЛОГІЧНИЙ СКЛАД ТПВ</vt:lpstr>
      <vt:lpstr>3. ЕКОНОМІЧНИЙ ПОТЕНЦІАЛ СФЕРИ ПОВОДЖЕННЯ З ВІДХОДАМИ   МОРФОЛОГІЧНИЙ СКЛАД ТПВ</vt:lpstr>
      <vt:lpstr>3. ЕКОНОМІЧНИЙ ПОТЕНЦІАЛ СФЕРИ ПОВОДЖЕННЯ З ВІДХОДАМИ   МОРФОЛОГІЧНИЙ СКЛАД ТПВ</vt:lpstr>
      <vt:lpstr>3. ЕКОНОМІЧНИЙ ПОТЕНЦІАЛ СФЕРИ ПОВОДЖЕННЯ З ВІДХОДАМИ   РЕСУРСО-ЦІННІ МАТЕРІАЛИ У СКЛАДІ ТПВ</vt:lpstr>
      <vt:lpstr>3. ЕКОНОМІЧНИЙ ПОТЕНЦІАЛ СФЕРИ ПОВОДЖЕННЯ З ВІДХОДАМИ   ОЦІНКА РЕСУРСО-ЗБЕРЕЖЕННЯ СФЕРИ ТПВ</vt:lpstr>
      <vt:lpstr> 4. ВИСНОВКИ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ОГЛЯД ПОЛІТИКИ ТА ДИРЕКТИВ ЄС (6) ДИРЕКТИВА ПРО ЗАХОРОНЕННЯ ВІДХОДІВ (ДИРЕКТИВА 1999/31/ЄС)</dc:title>
  <dc:creator>FV</dc:creator>
  <cp:lastModifiedBy>Пользователь Windows</cp:lastModifiedBy>
  <cp:revision>76</cp:revision>
  <dcterms:created xsi:type="dcterms:W3CDTF">2020-04-20T20:19:17Z</dcterms:created>
  <dcterms:modified xsi:type="dcterms:W3CDTF">2021-09-25T17:55:02Z</dcterms:modified>
</cp:coreProperties>
</file>