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60" r:id="rId3"/>
    <p:sldId id="303" r:id="rId4"/>
    <p:sldId id="261" r:id="rId5"/>
    <p:sldId id="301" r:id="rId6"/>
    <p:sldId id="304" r:id="rId7"/>
    <p:sldId id="305" r:id="rId8"/>
    <p:sldId id="306" r:id="rId9"/>
    <p:sldId id="307" r:id="rId10"/>
    <p:sldId id="308" r:id="rId11"/>
    <p:sldId id="296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9" r:id="rId39"/>
    <p:sldId id="340" r:id="rId40"/>
    <p:sldId id="341" r:id="rId41"/>
    <p:sldId id="342" r:id="rId42"/>
    <p:sldId id="343" r:id="rId4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3" autoAdjust="0"/>
  </p:normalViewPr>
  <p:slideViewPr>
    <p:cSldViewPr>
      <p:cViewPr>
        <p:scale>
          <a:sx n="68" d="100"/>
          <a:sy n="68" d="100"/>
        </p:scale>
        <p:origin x="-1062" y="-9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6A1467-C8D3-4CA1-A6B7-7C8D6D9943D5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19A799-DA5F-470D-8A66-23F627E1482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4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B3EB-635F-46B6-8719-1A83EC2042AF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8842-BFEC-4E37-A637-80761CDF524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BCC6-EF76-4D0B-B0D3-920116D3F9B6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D9EB-0436-4A84-BDD7-418C43D29DD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60828" y="274642"/>
            <a:ext cx="290472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4924" y="274642"/>
            <a:ext cx="855080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EE35-C770-46A0-998F-2F1A55838DCD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2A9-C418-49D4-BA8D-879765FA9A0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_ramboll"/>
          <p:cNvSpPr>
            <a:spLocks noChangeAspect="1"/>
          </p:cNvSpPr>
          <p:nvPr userDrawn="1"/>
        </p:nvSpPr>
        <p:spPr>
          <a:xfrm>
            <a:off x="690563" y="6157913"/>
            <a:ext cx="9159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0563" y="6157913"/>
            <a:ext cx="9128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0563" y="6157913"/>
            <a:ext cx="9128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D_FLD_DocumentDate"/>
          <p:cNvSpPr txBox="1"/>
          <p:nvPr userDrawn="1"/>
        </p:nvSpPr>
        <p:spPr bwMode="auto">
          <a:xfrm>
            <a:off x="4949825" y="62801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949825" y="61277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62524" y="257105"/>
            <a:ext cx="8581358" cy="681390"/>
          </a:xfrm>
        </p:spPr>
        <p:txBody>
          <a:bodyPr tIns="0" anchor="b"/>
          <a:lstStyle>
            <a:lvl1pPr>
              <a:defRPr sz="4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2524" y="943200"/>
            <a:ext cx="8580952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34488" y="6283325"/>
            <a:ext cx="390525" cy="15557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4B5F4-5F29-404C-912F-0D73BDF8E369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_ramboll"/>
          <p:cNvSpPr>
            <a:spLocks noChangeAspect="1"/>
          </p:cNvSpPr>
          <p:nvPr userDrawn="1"/>
        </p:nvSpPr>
        <p:spPr>
          <a:xfrm>
            <a:off x="663575" y="6157913"/>
            <a:ext cx="9175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3575" y="6157913"/>
            <a:ext cx="9144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D_FLD_DocumentDate"/>
          <p:cNvSpPr txBox="1"/>
          <p:nvPr userDrawn="1"/>
        </p:nvSpPr>
        <p:spPr bwMode="auto">
          <a:xfrm>
            <a:off x="4949825" y="62801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949825" y="61277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2878139"/>
          </a:xfrm>
          <a:noFill/>
          <a:ln>
            <a:noFill/>
          </a:ln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62525" y="3140967"/>
            <a:ext cx="8581357" cy="658302"/>
          </a:xfrm>
        </p:spPr>
        <p:txBody>
          <a:bodyPr tIns="0" anchor="b"/>
          <a:lstStyle>
            <a:lvl1pPr>
              <a:defRPr sz="4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2524" y="3798000"/>
            <a:ext cx="858135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4488" y="6283325"/>
            <a:ext cx="390525" cy="15557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A7B942-403B-48E2-8E77-9300019BF71E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41" y="1644655"/>
            <a:ext cx="8580041" cy="40624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F4414A-C016-46E2-A81A-2619572EAB6A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525" y="1644655"/>
            <a:ext cx="4197607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45869" y="1645200"/>
            <a:ext cx="4198012" cy="4060800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F94C9B-1A67-414C-B2FD-AE4F3DF3A35F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41" y="3317165"/>
            <a:ext cx="3971461" cy="107194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046525" y="3376799"/>
            <a:ext cx="4197356" cy="2332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906000" cy="2878139"/>
          </a:xfrm>
          <a:noFill/>
          <a:ln>
            <a:noFill/>
          </a:ln>
        </p:spPr>
        <p:txBody>
          <a:bodyPr tIns="922428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03A5A4-9475-46E2-8214-29D3F58D5E5B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5CE3F-BB76-498C-B5F2-B1276B016188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6525" y="1644655"/>
            <a:ext cx="419735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5586C-00B9-4497-9722-BA3FEDE27B27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6527" y="1644656"/>
            <a:ext cx="4197354" cy="191452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6525" y="3790950"/>
            <a:ext cx="4197356" cy="19145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A6B587-5A55-4087-BCBF-AE402AD79935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1454-1A46-4574-82F9-79FA209268B1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40C5-208D-4464-B43D-EC3416F345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46525" y="1645205"/>
            <a:ext cx="4197356" cy="1913975"/>
          </a:xfrm>
          <a:noFill/>
          <a:ln>
            <a:noFill/>
          </a:ln>
        </p:spPr>
        <p:txBody>
          <a:bodyPr lIns="37842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9E19F4-DDD1-4D16-B357-4A006D4DEB78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46525" y="1645205"/>
            <a:ext cx="4197356" cy="191397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46525" y="3790954"/>
            <a:ext cx="4197356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2C2054-9CAF-4123-A2F6-20612A38A3B8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46525" y="1645205"/>
            <a:ext cx="4197356" cy="191397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46526" y="3790954"/>
            <a:ext cx="2003388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36885" y="3790954"/>
            <a:ext cx="2003471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607427-A854-4ED2-A560-0F4CB00EA803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36966" y="1644651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6526" y="1644651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046526" y="3790954"/>
            <a:ext cx="2003388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36966" y="3790954"/>
            <a:ext cx="2003388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22ACB4-6CEA-4A23-A8F2-67B6F7758F9B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46526" y="3790953"/>
            <a:ext cx="2003388" cy="1006203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96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65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46526" y="4797157"/>
            <a:ext cx="2003388" cy="908323"/>
          </a:xfrm>
        </p:spPr>
        <p:txBody>
          <a:bodyPr lIns="0" anchor="b"/>
          <a:lstStyle>
            <a:lvl1pPr marL="0" indent="0" algn="r">
              <a:lnSpc>
                <a:spcPct val="100000"/>
              </a:lnSpc>
              <a:spcAft>
                <a:spcPts val="296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65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36966" y="1644651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6526" y="1644651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36966" y="3790954"/>
            <a:ext cx="2003388" cy="19161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07BD0F-D2B8-4536-A2EE-8A81C82654D4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840" y="1644655"/>
            <a:ext cx="419692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46526" y="1647827"/>
            <a:ext cx="2003388" cy="1911350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296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65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46526" y="3790951"/>
            <a:ext cx="2003388" cy="1914526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296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65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36966" y="3790950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36966" y="1644651"/>
            <a:ext cx="2003388" cy="191452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646543-8A7A-47FC-A585-271C5E58AE74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750" y="0"/>
            <a:ext cx="49403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0318750" y="3609975"/>
            <a:ext cx="495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0560">
              <a:defRPr/>
            </a:pPr>
            <a:r>
              <a:rPr lang="en-GB" dirty="0">
                <a:solidFill>
                  <a:srgbClr val="000000"/>
                </a:solidFill>
                <a:latin typeface="+mn-lt"/>
                <a:ea typeface="ＭＳ Ｐゴシック" pitchFamily="-111" charset="-128"/>
              </a:rPr>
              <a:t>Keyword slide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3840" y="1647826"/>
            <a:ext cx="8576513" cy="405765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5760A6-FD40-4E0D-9124-F33DCCF2C71F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noFill/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41" y="452439"/>
            <a:ext cx="8580040" cy="10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F01D5C-83B1-4391-B258-69A7A46E7BED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0"/>
            <a:ext cx="9906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noFill/>
        </p:spPr>
        <p:txBody>
          <a:bodyPr tIns="35478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noProof="0" dirty="0"/>
              <a:t>Клацніть піктограму, щоб додати зображення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41" y="452439"/>
            <a:ext cx="8580040" cy="10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4357" y="2320259"/>
            <a:ext cx="2764484" cy="21595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1912" tIns="88695" rIns="141912" bIns="88695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48346">
              <a:defRPr sz="1600">
                <a:solidFill>
                  <a:schemeClr val="bg1"/>
                </a:solidFill>
              </a:defRPr>
            </a:lvl3pPr>
            <a:lvl4pPr marL="620865" indent="-248346">
              <a:defRPr>
                <a:solidFill>
                  <a:schemeClr val="bg1"/>
                </a:solidFill>
              </a:defRPr>
            </a:lvl4pPr>
            <a:lvl5pPr marL="97564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72048" y="2320259"/>
            <a:ext cx="2764484" cy="21595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1912" tIns="88695" rIns="141912" bIns="88695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48346">
              <a:defRPr sz="1600">
                <a:solidFill>
                  <a:schemeClr val="bg1"/>
                </a:solidFill>
              </a:defRPr>
            </a:lvl3pPr>
            <a:lvl4pPr marL="620865" indent="-248346">
              <a:defRPr>
                <a:solidFill>
                  <a:schemeClr val="bg1"/>
                </a:solidFill>
              </a:defRPr>
            </a:lvl4pPr>
            <a:lvl5pPr marL="97564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79740" y="2320259"/>
            <a:ext cx="2764484" cy="21595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1912" tIns="88695" rIns="141912" bIns="88695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48346">
              <a:defRPr sz="1600">
                <a:solidFill>
                  <a:schemeClr val="bg1"/>
                </a:solidFill>
              </a:defRPr>
            </a:lvl3pPr>
            <a:lvl4pPr marL="620865" indent="-248346">
              <a:defRPr>
                <a:solidFill>
                  <a:schemeClr val="bg1"/>
                </a:solidFill>
              </a:defRPr>
            </a:lvl4pPr>
            <a:lvl5pPr marL="97564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2" hidden="1"/>
          <p:cNvSpPr>
            <a:spLocks noGrp="1"/>
          </p:cNvSpPr>
          <p:nvPr>
            <p:ph type="sldNum" sz="quarter" idx="15"/>
          </p:nvPr>
        </p:nvSpPr>
        <p:spPr>
          <a:xfrm>
            <a:off x="9234488" y="7016750"/>
            <a:ext cx="49212" cy="460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" smtClean="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DF1B7B-75F7-434F-BFAE-DD7AB8AA5470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906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noFill/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noProof="0" dirty="0"/>
              <a:t>Клацніть піктограму, щоб додати зображення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8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B737-2BCC-448D-82DE-B8ADD566E7A9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91D7-9D32-4392-B2D4-4982E5C980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FFE54-8726-407D-85C6-ACC04D4EAFE1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2" tIns="45056" rIns="90112" bIns="45056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D_FLD_DocumentDate"/>
          <p:cNvSpPr txBox="1"/>
          <p:nvPr userDrawn="1"/>
        </p:nvSpPr>
        <p:spPr bwMode="auto">
          <a:xfrm>
            <a:off x="4949825" y="62801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FFFFFF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SD_FLD_Name"/>
          <p:cNvSpPr txBox="1"/>
          <p:nvPr userDrawn="1"/>
        </p:nvSpPr>
        <p:spPr bwMode="auto">
          <a:xfrm>
            <a:off x="4949825" y="61277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FFFFFF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Logo_ramboll_white"/>
          <p:cNvSpPr>
            <a:spLocks noChangeAspect="1"/>
          </p:cNvSpPr>
          <p:nvPr userDrawn="1"/>
        </p:nvSpPr>
        <p:spPr>
          <a:xfrm>
            <a:off x="663575" y="6157913"/>
            <a:ext cx="9191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Logo_ramboll_white_bmkArt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3575" y="6157913"/>
            <a:ext cx="8905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63841" y="452440"/>
            <a:ext cx="8580041" cy="1196444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7E8601-0303-4B44-8CB2-7578D7A0A846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outline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3842" y="1646233"/>
            <a:ext cx="4217563" cy="4060306"/>
          </a:xfrm>
          <a:prstGeom prst="roundRect">
            <a:avLst>
              <a:gd name="adj" fmla="val 3592"/>
            </a:avLst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lIns="106413" tIns="106413" rIns="141884" bIns="70942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FontTx/>
              <a:buNone/>
              <a:tabLst/>
              <a:defRPr sz="1800"/>
            </a:lvl1pPr>
            <a:lvl2pPr marL="331029" indent="-331029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Font typeface="Arial" pitchFamily="34" charset="0"/>
              <a:buChar char="•"/>
              <a:defRPr sz="1800" baseline="0"/>
            </a:lvl2pPr>
            <a:lvl3pPr marL="851218">
              <a:spcAft>
                <a:spcPts val="788"/>
              </a:spcAft>
              <a:defRPr sz="1800"/>
            </a:lvl3pPr>
            <a:lvl4pPr marL="1286282">
              <a:spcAft>
                <a:spcPts val="788"/>
              </a:spcAft>
              <a:defRPr sz="1800"/>
            </a:lvl4pPr>
            <a:lvl5pPr marL="1778098">
              <a:spcAft>
                <a:spcPts val="788"/>
              </a:spcAft>
              <a:defRPr sz="1800"/>
            </a:lvl5pPr>
          </a:lstStyle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П'ятий рівень</a:t>
            </a:r>
            <a:endParaRPr lang="en-GB" noProof="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22017" y="1646233"/>
            <a:ext cx="4218339" cy="4060306"/>
          </a:xfrm>
          <a:prstGeom prst="roundRect">
            <a:avLst>
              <a:gd name="adj" fmla="val 3592"/>
            </a:avLst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lIns="106413" tIns="106413" rIns="141884" bIns="70942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FontTx/>
              <a:buNone/>
              <a:tabLst/>
              <a:defRPr sz="1800"/>
            </a:lvl1pPr>
            <a:lvl2pPr marL="331029" indent="-331029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Font typeface="Arial" pitchFamily="34" charset="0"/>
              <a:buChar char="•"/>
              <a:defRPr sz="1800" baseline="0"/>
            </a:lvl2pPr>
            <a:lvl3pPr marL="851218">
              <a:spcAft>
                <a:spcPts val="788"/>
              </a:spcAft>
              <a:defRPr sz="1800"/>
            </a:lvl3pPr>
            <a:lvl4pPr marL="1286282">
              <a:spcAft>
                <a:spcPts val="788"/>
              </a:spcAft>
              <a:defRPr sz="1800"/>
            </a:lvl4pPr>
            <a:lvl5pPr marL="1778098">
              <a:spcAft>
                <a:spcPts val="788"/>
              </a:spcAft>
              <a:defRPr sz="1800"/>
            </a:lvl5pPr>
          </a:lstStyle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П'ятий рівень</a:t>
            </a:r>
            <a:endParaRPr lang="en-GB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CFBA96-2C4E-4A14-B57B-EB0F930EC77E}" type="slidenum">
              <a:rPr lang="en-GB"/>
              <a:pPr>
                <a:defRPr/>
              </a:pPr>
              <a:t>‹№›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4926" y="1600206"/>
            <a:ext cx="57269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36929" y="1600206"/>
            <a:ext cx="572862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3C5F-141E-473F-BC3F-2BAFEE33BF7F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8DFA-3296-4DDA-8A93-494D562F6A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4638"/>
            <a:ext cx="89153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ADA2-F15C-44DE-84A0-6AB138301F20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C7C2-698D-4FEF-B663-2ED9CC5C08F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0099-D1E8-4095-B9E9-1C2016A0ED07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82FC-4610-4D76-8036-8884FBC4B8F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50FB-47DF-4049-9E36-28F9115FF165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BE12-9998-4175-9E05-BEB19D564E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4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DA77-27C8-4427-9EE5-FBA63A1E789D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8CF7-B7BE-480B-9430-640DB6E7B4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5A87-C590-47D7-A554-597AB493C5A7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A46B-44B8-4B7F-8C94-00FAD5C291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B9365B-6E0C-4960-8323-D94EA9DDBC6E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2FA3D-B6BD-483F-B7B6-71087C0E84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/>
        </p:nvSpPr>
        <p:spPr>
          <a:xfrm>
            <a:off x="663575" y="6157913"/>
            <a:ext cx="9175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14" tIns="45057" rIns="90114" bIns="45057" anchor="ctr"/>
          <a:lstStyle/>
          <a:p>
            <a:pPr algn="ctr" defTabSz="45056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315" name="Logo_ramboll_bmkArt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63575" y="6157913"/>
            <a:ext cx="9144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63575" y="452438"/>
            <a:ext cx="85804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7739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488" y="6280150"/>
            <a:ext cx="390525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</a:lstStyle>
          <a:p>
            <a:fld id="{91A45B04-5829-4F7E-87D2-FC594C579A4F}" type="slidenum">
              <a:rPr lang="en-GB"/>
              <a:pPr/>
              <a:t>‹№›</a:t>
            </a:fld>
            <a:endParaRPr lang="en-GB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47825"/>
            <a:ext cx="858043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477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4949825" y="62801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4949825" y="6127750"/>
            <a:ext cx="427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477" tIns="0" rIns="0" bIns="0" anchor="ctr"/>
          <a:lstStyle/>
          <a:p>
            <a:pPr algn="r" defTabSz="450560" eaLnBrk="0" hangingPunct="0">
              <a:spcBef>
                <a:spcPts val="473"/>
              </a:spcBef>
              <a:spcAft>
                <a:spcPts val="0"/>
              </a:spcAft>
              <a:defRPr/>
            </a:pPr>
            <a:endParaRPr lang="en-GB" sz="800" cap="all" dirty="0">
              <a:solidFill>
                <a:srgbClr val="000000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ransition spd="med">
    <p:fade/>
  </p:transition>
  <p:hf sldNum="0" hdr="0" ftr="0" dt="0"/>
  <p:txStyles>
    <p:titleStyle>
      <a:lvl1pPr algn="l" defTabSz="449263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4926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4926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4926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4926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0560" algn="l" defTabSz="45056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01119" algn="l" defTabSz="45056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51678" algn="l" defTabSz="45056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02237" algn="l" defTabSz="45056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47650" indent="-247650" algn="l" defTabSz="449263" rtl="0" fontAlgn="base">
        <a:spcBef>
          <a:spcPct val="0"/>
        </a:spcBef>
        <a:spcAft>
          <a:spcPts val="1188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38175" indent="-247650" algn="l" defTabSz="449263" rtl="0" fontAlgn="base">
        <a:spcBef>
          <a:spcPct val="0"/>
        </a:spcBef>
        <a:spcAft>
          <a:spcPts val="1188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ＭＳ Ｐゴシック"/>
        </a:defRPr>
      </a:lvl2pPr>
      <a:lvl3pPr marL="963613" indent="-247650" algn="l" defTabSz="449263" rtl="0" fontAlgn="base">
        <a:spcBef>
          <a:spcPct val="0"/>
        </a:spcBef>
        <a:spcAft>
          <a:spcPts val="1188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ＭＳ Ｐゴシック"/>
        </a:defRPr>
      </a:lvl3pPr>
      <a:lvl4pPr marL="1365250" indent="-279400" algn="l" defTabSz="449263" rtl="0" fontAlgn="base">
        <a:spcBef>
          <a:spcPct val="0"/>
        </a:spcBef>
        <a:spcAft>
          <a:spcPts val="1188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ＭＳ Ｐゴシック"/>
        </a:defRPr>
      </a:lvl4pPr>
      <a:lvl5pPr marL="1673225" indent="-279400" algn="l" defTabSz="449263" rtl="0" fontAlgn="base">
        <a:spcBef>
          <a:spcPct val="0"/>
        </a:spcBef>
        <a:spcAft>
          <a:spcPts val="1188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ＭＳ Ｐゴシック"/>
        </a:defRPr>
      </a:lvl5pPr>
      <a:lvl6pPr marL="2478076" indent="-225279" algn="l" defTabSz="4505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8636" indent="-225279" algn="l" defTabSz="4505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195" indent="-225279" algn="l" defTabSz="4505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755" indent="-225279" algn="l" defTabSz="4505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0560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1119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678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237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797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356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3915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4475" algn="l" defTabSz="450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Рисунок 5" descr="Depositphotos_1085534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013325"/>
            <a:ext cx="9906000" cy="1844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МЕХАНІКО-БІОЛОГІЧНЕ ОБРОБЛЕННЯ ВІДХОДІВ</a:t>
            </a:r>
            <a:endParaRPr lang="ru-RU" sz="4000" b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>МОРФОЛОГІЧНИЙ СКЛАД ТПВ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196975"/>
            <a:ext cx="8678863" cy="5184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altLang="en-US" sz="18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en-US" sz="18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084" name="Content Placeholder 4"/>
          <p:cNvSpPr txBox="1">
            <a:spLocks/>
          </p:cNvSpPr>
          <p:nvPr/>
        </p:nvSpPr>
        <p:spPr bwMode="auto">
          <a:xfrm>
            <a:off x="284163" y="1412875"/>
            <a:ext cx="3471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uk-UA" sz="1600">
              <a:latin typeface="Verdana" pitchFamily="34" charset="0"/>
            </a:endParaRPr>
          </a:p>
          <a:p>
            <a:pPr algn="just"/>
            <a:r>
              <a:rPr lang="uk-UA" sz="1600">
                <a:latin typeface="Verdana" pitchFamily="34" charset="0"/>
              </a:rPr>
              <a:t>Відповідно до результатів досліджень морфологічного складу ТПВ у м. Київ (4-й кв. 2019, 1-й кв. 2020), «сухі» ресурсоцінні компоненти включають:</a:t>
            </a:r>
          </a:p>
          <a:p>
            <a:pPr algn="just"/>
            <a:endParaRPr lang="uk-UA" sz="1600">
              <a:latin typeface="Verdana" pitchFamily="34" charset="0"/>
            </a:endParaRPr>
          </a:p>
          <a:p>
            <a:pPr lvl="1" algn="just"/>
            <a:r>
              <a:rPr lang="uk-UA" sz="1600">
                <a:latin typeface="Verdana" pitchFamily="34" charset="0"/>
              </a:rPr>
              <a:t>- Папір та картон (13,56%),</a:t>
            </a:r>
          </a:p>
          <a:p>
            <a:pPr lvl="1" algn="just"/>
            <a:r>
              <a:rPr lang="uk-UA" sz="1600">
                <a:latin typeface="Verdana" pitchFamily="34" charset="0"/>
              </a:rPr>
              <a:t>- Полімери (20,44%),</a:t>
            </a:r>
          </a:p>
          <a:p>
            <a:pPr lvl="1" algn="just">
              <a:buFontTx/>
              <a:buChar char="-"/>
            </a:pPr>
            <a:r>
              <a:rPr lang="uk-UA" sz="1600">
                <a:latin typeface="Verdana" pitchFamily="34" charset="0"/>
              </a:rPr>
              <a:t> Метали (1,93%),</a:t>
            </a:r>
          </a:p>
          <a:p>
            <a:pPr lvl="1" algn="just">
              <a:buFontTx/>
              <a:buChar char="-"/>
            </a:pPr>
            <a:r>
              <a:rPr lang="uk-UA" sz="1600">
                <a:latin typeface="Verdana" pitchFamily="34" charset="0"/>
              </a:rPr>
              <a:t> Скло (9,77%).</a:t>
            </a:r>
          </a:p>
          <a:p>
            <a:pPr lvl="1" algn="just">
              <a:buFontTx/>
              <a:buChar char="-"/>
            </a:pPr>
            <a:endParaRPr lang="uk-UA" sz="1600">
              <a:latin typeface="Verdana" pitchFamily="34" charset="0"/>
            </a:endParaRPr>
          </a:p>
          <a:p>
            <a:pPr algn="just"/>
            <a:r>
              <a:rPr lang="uk-UA" sz="1600">
                <a:latin typeface="Verdana" pitchFamily="34" charset="0"/>
              </a:rPr>
              <a:t>   </a:t>
            </a:r>
            <a:endParaRPr lang="uk-UA" sz="1600" b="1">
              <a:latin typeface="Verdana" pitchFamily="34" charset="0"/>
            </a:endParaRPr>
          </a:p>
          <a:p>
            <a:pPr algn="just"/>
            <a:r>
              <a:rPr lang="uk-UA" sz="1600" b="1">
                <a:latin typeface="Verdana" pitchFamily="34" charset="0"/>
              </a:rPr>
              <a:t>«Сухі» ресурсоцінні компоненти  складають 45% ТПВ </a:t>
            </a:r>
          </a:p>
          <a:p>
            <a:pPr algn="just"/>
            <a:endParaRPr lang="uk-UA" sz="1600">
              <a:latin typeface="Verdana" pitchFamily="34" charset="0"/>
            </a:endParaRPr>
          </a:p>
          <a:p>
            <a:pPr algn="just"/>
            <a:r>
              <a:rPr lang="uk-UA" sz="1600" b="1">
                <a:latin typeface="Verdana" pitchFamily="34" charset="0"/>
              </a:rPr>
              <a:t>Середнє значення ресурсоцінних матеріалів – 37%</a:t>
            </a:r>
          </a:p>
        </p:txBody>
      </p:sp>
      <p:sp>
        <p:nvSpPr>
          <p:cNvPr id="4608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6086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413" y="1844675"/>
            <a:ext cx="57864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1: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роздільне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ТПВ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196975"/>
            <a:ext cx="8678863" cy="5184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altLang="en-US" sz="18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en-US" sz="18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108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1566863"/>
            <a:ext cx="185578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4224338"/>
            <a:ext cx="19145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2611438" y="1577975"/>
            <a:ext cx="22145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>
              <a:spcAft>
                <a:spcPts val="0"/>
              </a:spcAft>
              <a:defRPr/>
            </a:pPr>
            <a:r>
              <a:rPr lang="en-IE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Контейнер для "сухих" </a:t>
            </a:r>
            <a:r>
              <a:rPr lang="en-IE" dirty="0" err="1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en-IE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:</a:t>
            </a:r>
            <a:endParaRPr lang="en-IE" dirty="0">
              <a:solidFill>
                <a:srgbClr val="000000"/>
              </a:solidFill>
              <a:latin typeface="Verdana"/>
              <a:ea typeface="ＭＳ Ｐゴシック" pitchFamily="-111" charset="-128"/>
            </a:endParaRPr>
          </a:p>
          <a:p>
            <a:pPr marL="273050" indent="-285750" defTabSz="457200" eaLnBrk="0" hangingPunct="0">
              <a:spcAft>
                <a:spcPts val="0"/>
              </a:spcAft>
              <a:buFontTx/>
              <a:buChar char="-"/>
              <a:defRPr/>
            </a:pPr>
            <a:r>
              <a:rPr lang="en-IE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Папір </a:t>
            </a:r>
            <a:r>
              <a:rPr lang="en-IE" dirty="0" err="1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та</a:t>
            </a:r>
            <a:r>
              <a:rPr lang="en-IE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картон</a:t>
            </a:r>
            <a:r>
              <a:rPr lang="uk-UA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;</a:t>
            </a:r>
            <a:endParaRPr lang="en-IE" dirty="0">
              <a:solidFill>
                <a:srgbClr val="000000"/>
              </a:solidFill>
              <a:latin typeface="Verdana"/>
              <a:ea typeface="ＭＳ Ｐゴシック" pitchFamily="-111" charset="-128"/>
            </a:endParaRPr>
          </a:p>
          <a:p>
            <a:pPr marL="273050" indent="-285750" defTabSz="457200" eaLnBrk="0" hangingPunct="0">
              <a:spcAft>
                <a:spcPts val="0"/>
              </a:spcAft>
              <a:buFontTx/>
              <a:buChar char="-"/>
              <a:defRPr/>
            </a:pPr>
            <a:r>
              <a:rPr lang="en-IE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Пластик і </a:t>
            </a:r>
            <a:r>
              <a:rPr lang="en-IE" dirty="0" err="1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метали</a:t>
            </a:r>
            <a:r>
              <a:rPr lang="uk-UA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;</a:t>
            </a:r>
          </a:p>
          <a:p>
            <a:pPr marL="273050" indent="-285750" defTabSz="457200" eaLnBrk="0" hangingPunct="0"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Скло </a:t>
            </a:r>
            <a:r>
              <a:rPr lang="uk-UA" sz="1400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(можливо окремий контейнер</a:t>
            </a:r>
            <a:r>
              <a:rPr lang="uk-UA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).</a:t>
            </a:r>
            <a:endParaRPr lang="en-IE" dirty="0">
              <a:solidFill>
                <a:srgbClr val="000000"/>
              </a:solidFill>
              <a:latin typeface="Verdana"/>
              <a:ea typeface="ＭＳ Ｐゴシック" pitchFamily="-111" charset="-128"/>
            </a:endParaRPr>
          </a:p>
          <a:p>
            <a:pPr marL="273050" indent="-285750" defTabSz="457200" eaLnBrk="0" hangingPunct="0">
              <a:spcAft>
                <a:spcPts val="0"/>
              </a:spcAft>
              <a:buFontTx/>
              <a:buChar char="-"/>
              <a:defRPr/>
            </a:pPr>
            <a:endParaRPr lang="uk-UA" dirty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Right Arrow 4"/>
          <p:cNvSpPr/>
          <p:nvPr/>
        </p:nvSpPr>
        <p:spPr>
          <a:xfrm>
            <a:off x="4767263" y="2133600"/>
            <a:ext cx="358775" cy="431800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113" name="TextBox 14"/>
          <p:cNvSpPr txBox="1">
            <a:spLocks noChangeArrowheads="1"/>
          </p:cNvSpPr>
          <p:nvPr/>
        </p:nvSpPr>
        <p:spPr bwMode="auto">
          <a:xfrm>
            <a:off x="5172075" y="1954213"/>
            <a:ext cx="18097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lvl="1" indent="-25400" defTabSz="457200" eaLnBrk="0" hangingPunct="0"/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Лінії сортування відходів </a:t>
            </a: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- «чисті»</a:t>
            </a:r>
          </a:p>
        </p:txBody>
      </p:sp>
      <p:pic>
        <p:nvPicPr>
          <p:cNvPr id="47114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0938"/>
            <a:ext cx="2317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Box 16"/>
          <p:cNvSpPr txBox="1">
            <a:spLocks noChangeArrowheads="1"/>
          </p:cNvSpPr>
          <p:nvPr/>
        </p:nvSpPr>
        <p:spPr bwMode="auto">
          <a:xfrm>
            <a:off x="2671763" y="4757738"/>
            <a:ext cx="2035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Контейнер для «залишкових» відходів</a:t>
            </a:r>
          </a:p>
        </p:txBody>
      </p:sp>
      <p:sp>
        <p:nvSpPr>
          <p:cNvPr id="18" name="Right Arrow 6"/>
          <p:cNvSpPr/>
          <p:nvPr/>
        </p:nvSpPr>
        <p:spPr>
          <a:xfrm>
            <a:off x="4813300" y="4797425"/>
            <a:ext cx="358775" cy="431800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7117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4006850"/>
            <a:ext cx="2330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Box 19"/>
          <p:cNvSpPr txBox="1">
            <a:spLocks noChangeArrowheads="1"/>
          </p:cNvSpPr>
          <p:nvPr/>
        </p:nvSpPr>
        <p:spPr bwMode="auto">
          <a:xfrm>
            <a:off x="5384800" y="4746625"/>
            <a:ext cx="1671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Захоронення на полігонах</a:t>
            </a: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 1.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роздільне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ТПВ (2)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196975"/>
            <a:ext cx="8678863" cy="5184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altLang="en-US" sz="18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en-US" sz="18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8132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813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473200"/>
            <a:ext cx="33813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1" descr="контейне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1163" y="1473200"/>
            <a:ext cx="3352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0850" y="4889500"/>
            <a:ext cx="592613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 1.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роздільне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ТПВ (3)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484313"/>
            <a:ext cx="8678863" cy="5184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altLang="en-US" sz="18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en-US" sz="180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9155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9156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77850" y="1465263"/>
            <a:ext cx="4292600" cy="4843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sz="1500" b="1" dirty="0" smtClean="0">
                <a:solidFill>
                  <a:srgbClr val="000000"/>
                </a:solidFill>
              </a:rPr>
              <a:t>Міська зона з контейнерами загального користування: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Використання спеціальних прозорих пластикових пакетів, в яких домовласникам пропонується залишати тільки чисті «сухі» </a:t>
            </a:r>
            <a:r>
              <a:rPr lang="uk-UA" sz="1500" dirty="0" err="1" smtClean="0">
                <a:solidFill>
                  <a:srgbClr val="000000"/>
                </a:solidFill>
              </a:rPr>
              <a:t>ресурсоцінні</a:t>
            </a:r>
            <a:r>
              <a:rPr lang="uk-UA" sz="1500" dirty="0" smtClean="0">
                <a:solidFill>
                  <a:srgbClr val="000000"/>
                </a:solidFill>
              </a:rPr>
              <a:t> компоненти;</a:t>
            </a:r>
          </a:p>
          <a:p>
            <a:pPr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Також можуть бути використані для реалізації принципу «плати за те, що викидаєш».</a:t>
            </a:r>
          </a:p>
        </p:txBody>
      </p:sp>
      <p:pic>
        <p:nvPicPr>
          <p:cNvPr id="491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3065463"/>
            <a:ext cx="25130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246688" y="1497013"/>
            <a:ext cx="4292600" cy="4740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sz="1500" b="1" dirty="0" smtClean="0">
                <a:solidFill>
                  <a:srgbClr val="000000"/>
                </a:solidFill>
              </a:rPr>
              <a:t>Передмістя та сільські райони: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Індивідуальні 120 (240)-літрові контейнери  для «сухих» </a:t>
            </a:r>
            <a:r>
              <a:rPr lang="uk-UA" sz="15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500" dirty="0" smtClean="0">
                <a:solidFill>
                  <a:srgbClr val="000000"/>
                </a:solidFill>
              </a:rPr>
              <a:t> компонентів, що надаються кожному домогосподарству, разом із контейнерами загального користування для змішаних відходів.</a:t>
            </a:r>
          </a:p>
          <a:p>
            <a:pPr marL="0" indent="0">
              <a:buFont typeface="Verdana" pitchFamily="34" charset="0"/>
              <a:buNone/>
              <a:defRPr/>
            </a:pPr>
            <a:endParaRPr lang="uk-UA" sz="1500" dirty="0">
              <a:solidFill>
                <a:srgbClr val="000000"/>
              </a:solidFill>
            </a:endParaRPr>
          </a:p>
        </p:txBody>
      </p:sp>
      <p:pic>
        <p:nvPicPr>
          <p:cNvPr id="491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3148013"/>
            <a:ext cx="383063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100013"/>
            <a:ext cx="9396412" cy="13541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 1.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роздільне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ТПВ. ПЕРЕВАГИ ТА НЕДОЛІКИ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017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542925" y="1700213"/>
            <a:ext cx="4522788" cy="4681537"/>
          </a:xfrm>
          <a:prstGeom prst="roundRect">
            <a:avLst/>
          </a:prstGeom>
          <a:solidFill>
            <a:srgbClr val="5CA551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uk-UA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15963" y="1628775"/>
            <a:ext cx="4208462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en-IE" sz="1600" b="1" dirty="0">
                <a:solidFill>
                  <a:srgbClr val="000000"/>
                </a:solidFill>
              </a:rPr>
              <a:t>ПЕРЕВАГИ</a:t>
            </a:r>
          </a:p>
          <a:p>
            <a:pPr>
              <a:defRPr/>
            </a:pPr>
            <a:r>
              <a:rPr lang="en-IE" sz="1600" dirty="0">
                <a:solidFill>
                  <a:srgbClr val="000000"/>
                </a:solidFill>
              </a:rPr>
              <a:t>Потенціал для </a:t>
            </a:r>
            <a:r>
              <a:rPr lang="en-IE" sz="1600" dirty="0" err="1">
                <a:solidFill>
                  <a:srgbClr val="000000"/>
                </a:solidFill>
              </a:rPr>
              <a:t>досягнення</a:t>
            </a:r>
            <a:r>
              <a:rPr lang="en-IE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високих темпів вилучення вторинної сировини</a:t>
            </a:r>
          </a:p>
          <a:p>
            <a:pPr lvl="1">
              <a:buFont typeface="Verdana" pitchFamily="34" charset="0"/>
              <a:buChar char="─"/>
              <a:defRPr/>
            </a:pPr>
            <a:r>
              <a:rPr lang="uk-UA" dirty="0" smtClean="0">
                <a:solidFill>
                  <a:srgbClr val="000000"/>
                </a:solidFill>
              </a:rPr>
              <a:t>До 80% вхідного матеріалу;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Висока якість вилучення вторинної сировини;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Створення робочих місць;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Може виховувати почуття «</a:t>
            </a:r>
            <a:r>
              <a:rPr lang="uk-UA" sz="1600" dirty="0" err="1" smtClean="0">
                <a:solidFill>
                  <a:srgbClr val="000000"/>
                </a:solidFill>
              </a:rPr>
              <a:t>екогромадянства</a:t>
            </a:r>
            <a:r>
              <a:rPr lang="uk-UA" sz="1600" dirty="0" smtClean="0">
                <a:solidFill>
                  <a:srgbClr val="000000"/>
                </a:solidFill>
              </a:rPr>
              <a:t>» та «відповідальності» за систему серед населення;</a:t>
            </a:r>
          </a:p>
          <a:p>
            <a:pPr>
              <a:defRPr/>
            </a:pPr>
            <a:r>
              <a:rPr lang="en-IE" sz="1600" dirty="0" err="1" smtClean="0">
                <a:solidFill>
                  <a:srgbClr val="000000"/>
                </a:solidFill>
              </a:rPr>
              <a:t>Значна</a:t>
            </a:r>
            <a:r>
              <a:rPr lang="en-IE" sz="1600" dirty="0" smtClean="0">
                <a:solidFill>
                  <a:srgbClr val="000000"/>
                </a:solidFill>
              </a:rPr>
              <a:t> </a:t>
            </a:r>
            <a:r>
              <a:rPr lang="en-IE" sz="1600" dirty="0">
                <a:solidFill>
                  <a:srgbClr val="000000"/>
                </a:solidFill>
              </a:rPr>
              <a:t>частина операційних витрат (OPEX) може компенсуватися за рахунок доходів від продажу </a:t>
            </a:r>
            <a:r>
              <a:rPr lang="en-IE" sz="1600" dirty="0" err="1">
                <a:solidFill>
                  <a:srgbClr val="000000"/>
                </a:solidFill>
              </a:rPr>
              <a:t>ресурсоцінних</a:t>
            </a:r>
            <a:r>
              <a:rPr lang="en-IE" sz="1600" dirty="0">
                <a:solidFill>
                  <a:srgbClr val="000000"/>
                </a:solidFill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</a:rPr>
              <a:t>компонентів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  <a:endParaRPr lang="en-IE" sz="1600" dirty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15" name="Rounded Rectangle 8"/>
          <p:cNvSpPr/>
          <p:nvPr/>
        </p:nvSpPr>
        <p:spPr>
          <a:xfrm>
            <a:off x="5132388" y="1670050"/>
            <a:ext cx="4451350" cy="4783138"/>
          </a:xfrm>
          <a:prstGeom prst="roundRect">
            <a:avLst/>
          </a:prstGeom>
          <a:solidFill>
            <a:srgbClr val="C63418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5311775" y="1914525"/>
            <a:ext cx="42941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en-IE" sz="1600" b="1" dirty="0" smtClean="0">
                <a:solidFill>
                  <a:srgbClr val="000000"/>
                </a:solidFill>
              </a:rPr>
              <a:t>НЕДОЛІКИ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Значні інвестиційні витрати (CAPEX):</a:t>
            </a:r>
          </a:p>
          <a:p>
            <a:pPr lvl="1">
              <a:spcAft>
                <a:spcPts val="600"/>
              </a:spcAft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Сміттєвози;</a:t>
            </a:r>
          </a:p>
          <a:p>
            <a:pPr lvl="1">
              <a:spcAft>
                <a:spcPts val="600"/>
              </a:spcAft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Контейнери;</a:t>
            </a:r>
          </a:p>
          <a:p>
            <a:pPr lvl="1"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Лінії сортування відходів.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Потребує високого рівня участі та дисципліни з боку населення;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Необхідний високий рівень освіти та підвищення обізнаності населення;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Потребує моніторингу використання контейнерів, призначених для роздільного збирання ТПВ - на вулиці та в </a:t>
            </a:r>
            <a:r>
              <a:rPr lang="uk-UA" sz="1500" dirty="0" err="1" smtClean="0">
                <a:solidFill>
                  <a:srgbClr val="000000"/>
                </a:solidFill>
              </a:rPr>
              <a:t>ЖЕКах</a:t>
            </a:r>
            <a:r>
              <a:rPr lang="uk-UA" sz="1500" dirty="0" smtClean="0">
                <a:solidFill>
                  <a:srgbClr val="000000"/>
                </a:solidFill>
              </a:rPr>
              <a:t>;</a:t>
            </a:r>
          </a:p>
          <a:p>
            <a:pPr>
              <a:defRPr/>
            </a:pPr>
            <a:r>
              <a:rPr lang="uk-UA" sz="1500" dirty="0" smtClean="0">
                <a:solidFill>
                  <a:srgbClr val="000000"/>
                </a:solidFill>
              </a:rPr>
              <a:t>Значна залежність  від  </a:t>
            </a:r>
            <a:r>
              <a:rPr lang="uk-UA" sz="1500" smtClean="0">
                <a:solidFill>
                  <a:srgbClr val="000000"/>
                </a:solidFill>
              </a:rPr>
              <a:t>неформального сектора.</a:t>
            </a:r>
            <a:endParaRPr lang="uk-UA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2: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Вилучення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з потоку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змішаних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побутових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відходів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84163" y="1741488"/>
            <a:ext cx="460851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dirty="0" smtClean="0">
                <a:solidFill>
                  <a:srgbClr val="000000"/>
                </a:solidFill>
              </a:rPr>
              <a:t>Система з одного контейнеру: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Всі відходи, у тому числі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ресурсоцінні</a:t>
            </a:r>
            <a:r>
              <a:rPr lang="uk-UA" sz="1600" dirty="0" smtClean="0">
                <a:solidFill>
                  <a:srgbClr val="000000"/>
                </a:solidFill>
              </a:rPr>
              <a:t> компоненти, збираються у контейнері для змішаних ТПВ та транспортуються до ЛСВ;</a:t>
            </a:r>
          </a:p>
          <a:p>
            <a:pPr>
              <a:defRPr/>
            </a:pPr>
            <a:r>
              <a:rPr lang="uk-UA" sz="1600" dirty="0" err="1" smtClean="0">
                <a:solidFill>
                  <a:srgbClr val="000000"/>
                </a:solidFill>
              </a:rPr>
              <a:t>Ресурсоцінні</a:t>
            </a:r>
            <a:r>
              <a:rPr lang="uk-UA" sz="1600" dirty="0" smtClean="0">
                <a:solidFill>
                  <a:srgbClr val="000000"/>
                </a:solidFill>
              </a:rPr>
              <a:t> компоненти відбираються вручну з потоку змішаних відходів.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51203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4313238"/>
            <a:ext cx="14366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54050" y="5705475"/>
            <a:ext cx="1647825" cy="738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>
              <a:spcAft>
                <a:spcPts val="0"/>
              </a:spcAft>
              <a:defRPr/>
            </a:pPr>
            <a:r>
              <a:rPr lang="en-IE" sz="1600" kern="0" dirty="0">
                <a:solidFill>
                  <a:srgbClr val="000000"/>
                </a:solidFill>
                <a:latin typeface="Verdana"/>
                <a:ea typeface="ＭＳ Ｐゴシック" pitchFamily="-111" charset="-128"/>
              </a:rPr>
              <a:t>Контейнер для «змішаних» відходів</a:t>
            </a:r>
          </a:p>
        </p:txBody>
      </p:sp>
      <p:sp>
        <p:nvSpPr>
          <p:cNvPr id="10" name="Right Arrow 38"/>
          <p:cNvSpPr/>
          <p:nvPr/>
        </p:nvSpPr>
        <p:spPr>
          <a:xfrm>
            <a:off x="2289175" y="4797425"/>
            <a:ext cx="358775" cy="431800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206" name="TextBox 10"/>
          <p:cNvSpPr txBox="1">
            <a:spLocks noChangeArrowheads="1"/>
          </p:cNvSpPr>
          <p:nvPr/>
        </p:nvSpPr>
        <p:spPr bwMode="auto">
          <a:xfrm>
            <a:off x="2720975" y="4552950"/>
            <a:ext cx="1495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en-IE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Лінії сортування відходів - «брудні</a:t>
            </a:r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»</a:t>
            </a:r>
          </a:p>
        </p:txBody>
      </p:sp>
      <p:pic>
        <p:nvPicPr>
          <p:cNvPr id="5120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4189413"/>
            <a:ext cx="1779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5"/>
          <p:cNvSpPr/>
          <p:nvPr/>
        </p:nvSpPr>
        <p:spPr>
          <a:xfrm>
            <a:off x="5484813" y="2420938"/>
            <a:ext cx="598487" cy="431800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12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1700213"/>
            <a:ext cx="23256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37"/>
          <p:cNvSpPr/>
          <p:nvPr/>
        </p:nvSpPr>
        <p:spPr>
          <a:xfrm>
            <a:off x="6149975" y="4724400"/>
            <a:ext cx="358775" cy="433388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211" name="TextBox 15"/>
          <p:cNvSpPr txBox="1">
            <a:spLocks noChangeArrowheads="1"/>
          </p:cNvSpPr>
          <p:nvPr/>
        </p:nvSpPr>
        <p:spPr bwMode="auto">
          <a:xfrm>
            <a:off x="6569075" y="468630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en-IE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Захоронення на поліго</a:t>
            </a:r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нах</a:t>
            </a: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1212" name="Picture 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5438" y="4189413"/>
            <a:ext cx="18049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6"/>
          <p:cNvSpPr/>
          <p:nvPr/>
        </p:nvSpPr>
        <p:spPr>
          <a:xfrm rot="5400000">
            <a:off x="4856957" y="5841206"/>
            <a:ext cx="431800" cy="360363"/>
          </a:xfrm>
          <a:prstGeom prst="rightArrow">
            <a:avLst/>
          </a:prstGeom>
          <a:solidFill>
            <a:srgbClr val="009DE0">
              <a:lumMod val="75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214" name="TextBox 18"/>
          <p:cNvSpPr txBox="1">
            <a:spLocks noChangeArrowheads="1"/>
          </p:cNvSpPr>
          <p:nvPr/>
        </p:nvSpPr>
        <p:spPr bwMode="auto">
          <a:xfrm>
            <a:off x="5376863" y="5883275"/>
            <a:ext cx="9302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0" bIns="0">
            <a:spAutoFit/>
          </a:bodyPr>
          <a:lstStyle/>
          <a:p>
            <a:pPr marL="12700" indent="-25400" defTabSz="4572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IE" b="1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5-10%</a:t>
            </a:r>
          </a:p>
        </p:txBody>
      </p:sp>
      <p:sp>
        <p:nvSpPr>
          <p:cNvPr id="51215" name="TextBox 19"/>
          <p:cNvSpPr txBox="1">
            <a:spLocks noChangeArrowheads="1"/>
          </p:cNvSpPr>
          <p:nvPr/>
        </p:nvSpPr>
        <p:spPr bwMode="auto">
          <a:xfrm>
            <a:off x="3873500" y="6218238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Вилучення</a:t>
            </a:r>
            <a:r>
              <a:rPr lang="en-IE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 «ресурсоцінних компонентів</a:t>
            </a:r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» </a:t>
            </a: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216" name="TextBox 20"/>
          <p:cNvSpPr txBox="1">
            <a:spLocks noChangeArrowheads="1"/>
          </p:cNvSpPr>
          <p:nvPr/>
        </p:nvSpPr>
        <p:spPr bwMode="auto">
          <a:xfrm>
            <a:off x="8434388" y="5883275"/>
            <a:ext cx="10937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0" bIns="0">
            <a:spAutoFit/>
          </a:bodyPr>
          <a:lstStyle/>
          <a:p>
            <a:pPr marL="12700" indent="-25400" defTabSz="4572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IE" b="1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90-95%</a:t>
            </a:r>
          </a:p>
        </p:txBody>
      </p:sp>
      <p:sp>
        <p:nvSpPr>
          <p:cNvPr id="51217" name="TextBox 21"/>
          <p:cNvSpPr txBox="1">
            <a:spLocks noChangeArrowheads="1"/>
          </p:cNvSpPr>
          <p:nvPr/>
        </p:nvSpPr>
        <p:spPr bwMode="auto">
          <a:xfrm>
            <a:off x="7346950" y="6188075"/>
            <a:ext cx="2559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defTabSz="457200" eaLnBrk="0" hangingPunct="0"/>
            <a:r>
              <a:rPr lang="en-IE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Видалення залишкових відхо</a:t>
            </a:r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дів</a:t>
            </a: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100013"/>
            <a:ext cx="9396412" cy="13541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2: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Вилучення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з потоку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змішаних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побутових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відходів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222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542925" y="1700213"/>
            <a:ext cx="4522788" cy="4681537"/>
          </a:xfrm>
          <a:prstGeom prst="roundRect">
            <a:avLst/>
          </a:prstGeom>
          <a:solidFill>
            <a:srgbClr val="5CA551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uk-UA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Rounded Rectangle 8"/>
          <p:cNvSpPr/>
          <p:nvPr/>
        </p:nvSpPr>
        <p:spPr>
          <a:xfrm>
            <a:off x="5132388" y="1670050"/>
            <a:ext cx="4451350" cy="4783138"/>
          </a:xfrm>
          <a:prstGeom prst="roundRect">
            <a:avLst/>
          </a:prstGeom>
          <a:solidFill>
            <a:srgbClr val="C63418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7238" y="2317750"/>
            <a:ext cx="42068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en-IE" b="1" dirty="0">
                <a:solidFill>
                  <a:srgbClr val="000000"/>
                </a:solidFill>
              </a:rPr>
              <a:t>ПЕРЕВАГИ</a:t>
            </a:r>
          </a:p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Нижчий рівень необхідних інвестиційних витрат (CAPEX</a:t>
            </a:r>
            <a:r>
              <a:rPr lang="en-IE" dirty="0" smtClean="0">
                <a:solidFill>
                  <a:srgbClr val="000000"/>
                </a:solidFill>
              </a:rPr>
              <a:t>)</a:t>
            </a:r>
            <a:r>
              <a:rPr lang="uk-UA" dirty="0" smtClean="0">
                <a:solidFill>
                  <a:srgbClr val="000000"/>
                </a:solidFill>
              </a:rPr>
              <a:t>:</a:t>
            </a:r>
            <a:endParaRPr lang="en-IE" dirty="0">
              <a:solidFill>
                <a:srgbClr val="000000"/>
              </a:solidFill>
            </a:endParaRPr>
          </a:p>
          <a:p>
            <a:pPr lvl="1">
              <a:buFont typeface="Verdana" pitchFamily="34" charset="0"/>
              <a:buChar char="─"/>
              <a:defRPr/>
            </a:pPr>
            <a:r>
              <a:rPr sz="1800" dirty="0" smtClean="0">
                <a:solidFill>
                  <a:srgbClr val="000000"/>
                </a:solidFill>
              </a:rPr>
              <a:t>Не потрібні додаткові сміттєвози </a:t>
            </a:r>
            <a:r>
              <a:rPr sz="1800" dirty="0" err="1" smtClean="0">
                <a:solidFill>
                  <a:srgbClr val="000000"/>
                </a:solidFill>
              </a:rPr>
              <a:t>чи</a:t>
            </a:r>
            <a:r>
              <a:rPr sz="1800" dirty="0" smtClean="0">
                <a:solidFill>
                  <a:srgbClr val="000000"/>
                </a:solidFill>
              </a:rPr>
              <a:t> </a:t>
            </a:r>
            <a:r>
              <a:rPr sz="1800" dirty="0" err="1" smtClean="0">
                <a:solidFill>
                  <a:srgbClr val="000000"/>
                </a:solidFill>
              </a:rPr>
              <a:t>контейнери</a:t>
            </a:r>
            <a:r>
              <a:rPr lang="uk-UA" sz="1800" dirty="0" smtClean="0">
                <a:solidFill>
                  <a:srgbClr val="000000"/>
                </a:solidFill>
              </a:rPr>
              <a:t>.</a:t>
            </a:r>
            <a:endParaRPr sz="1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Не </a:t>
            </a:r>
            <a:r>
              <a:rPr lang="en-IE" dirty="0" err="1">
                <a:solidFill>
                  <a:srgbClr val="000000"/>
                </a:solidFill>
              </a:rPr>
              <a:t>потрібні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додаткові </a:t>
            </a:r>
            <a:r>
              <a:rPr lang="en-IE" dirty="0" err="1" smtClean="0">
                <a:solidFill>
                  <a:srgbClr val="000000"/>
                </a:solidFill>
              </a:rPr>
              <a:t>зусилля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ні </a:t>
            </a:r>
            <a:r>
              <a:rPr lang="en-IE" dirty="0" smtClean="0">
                <a:solidFill>
                  <a:srgbClr val="000000"/>
                </a:solidFill>
              </a:rPr>
              <a:t>з </a:t>
            </a:r>
            <a:r>
              <a:rPr lang="en-IE" dirty="0" err="1">
                <a:solidFill>
                  <a:srgbClr val="000000"/>
                </a:solidFill>
              </a:rPr>
              <a:t>боку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органу місцевого самоврядування, ні з боку </a:t>
            </a:r>
            <a:r>
              <a:rPr lang="en-IE" dirty="0" err="1" smtClean="0">
                <a:solidFill>
                  <a:srgbClr val="000000"/>
                </a:solidFill>
              </a:rPr>
              <a:t>населення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253038" y="1773238"/>
            <a:ext cx="4292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b="1" dirty="0" smtClean="0">
                <a:solidFill>
                  <a:srgbClr val="000000"/>
                </a:solidFill>
              </a:rPr>
              <a:t>НЕДОЛІКИ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Зазвичай досягається дуже низький рівень вилучення </a:t>
            </a:r>
            <a:r>
              <a:rPr lang="uk-UA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dirty="0" smtClean="0">
                <a:solidFill>
                  <a:srgbClr val="000000"/>
                </a:solidFill>
              </a:rPr>
              <a:t> компонентів - 5-10%;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Високий ступінь забруднення відібраних </a:t>
            </a:r>
            <a:r>
              <a:rPr lang="uk-UA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dirty="0" smtClean="0">
                <a:solidFill>
                  <a:srgbClr val="000000"/>
                </a:solidFill>
              </a:rPr>
              <a:t> компонентів та нижчий прибуток; 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Високий рівень операційних затрат – через лінію сортування проходять 100% відходів;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Додаткові ризики стосовно питань охорони праці та техніки безпеки працівників.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3: </a:t>
            </a:r>
            <a:r>
              <a:rPr lang="uk-UA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Центри приймання/збирання відходів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3250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251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2" name="Text Placeholder 2"/>
          <p:cNvSpPr txBox="1">
            <a:spLocks/>
          </p:cNvSpPr>
          <p:nvPr/>
        </p:nvSpPr>
        <p:spPr bwMode="auto">
          <a:xfrm>
            <a:off x="392113" y="2276475"/>
            <a:ext cx="5984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Центри, до яких має доступ мешканці;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Спільно із подібними центрами  можуть розташовуватись центри компостування;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 Призначені  для збирання та зберігання: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Ресурсоцінних компонентів, в т.ч. великогабаритних;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небезпечних компонентів  у складі ТПВ; 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великогабаритних відходів (наприклад, меблів, великих предметів побуту тощо); 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ВЕЕО, в т.ч. батареєк та акумуляторів; 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Садових відходів/«зелених відходів» (наприклад, трави, обрізки зеленої огорожі/чагарників, опалого листя, рослинних рештків, гілок, дерев);</a:t>
            </a:r>
          </a:p>
          <a:p>
            <a:pPr marL="647700" lvl="1" indent="-250825" defTabSz="455613">
              <a:spcAft>
                <a:spcPts val="600"/>
              </a:spcAft>
              <a:buFont typeface="Courier New" pitchFamily="49" charset="0"/>
              <a:buChar char="o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Відходів будівництва та знесення від домогосподарств. 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Можуть бути розташовані спільно з сміттєперевантажувальною станцією.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uk-UA" sz="20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253" name="Прямоугольник 12"/>
          <p:cNvSpPr>
            <a:spLocks noChangeArrowheads="1"/>
          </p:cNvSpPr>
          <p:nvPr/>
        </p:nvSpPr>
        <p:spPr bwMode="auto">
          <a:xfrm>
            <a:off x="184150" y="1506538"/>
            <a:ext cx="959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>
              <a:spcAft>
                <a:spcPts val="1200"/>
              </a:spcAft>
            </a:pPr>
            <a:r>
              <a:rPr lang="uk-UA" sz="2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Розташовані в населених пунктах з населенням більше 20 тис. осіб</a:t>
            </a:r>
          </a:p>
        </p:txBody>
      </p:sp>
      <p:pic>
        <p:nvPicPr>
          <p:cNvPr id="53254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2312988"/>
            <a:ext cx="281146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Content Placeholder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4178300"/>
            <a:ext cx="28114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4: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схеми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«застава-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повернення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»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4274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427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6" name="Content Placeholder 4"/>
          <p:cNvSpPr txBox="1">
            <a:spLocks/>
          </p:cNvSpPr>
          <p:nvPr/>
        </p:nvSpPr>
        <p:spPr bwMode="auto">
          <a:xfrm>
            <a:off x="679450" y="1644650"/>
            <a:ext cx="5943600" cy="387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Як правило, застосовується до упаковки з-під напоїв після споживання, зокрема скляних пляшок;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Можуть запроваджуватись в рамках схеми </a:t>
            </a:r>
            <a:r>
              <a:rPr lang="uk-UA" b="1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розширеної</a:t>
            </a: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b="1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відповідальності виробника</a:t>
            </a: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 (РВВ) для відходів упаковки; 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За такими схемами грошовий депозит сплачується в момент продажу товару (наприклад, пляшки для скляних напоїв, що можуть використовуватися повторно). Депозит може бути вказано у чеку; 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Депозит компенсується при поверненні упаковки. </a:t>
            </a:r>
          </a:p>
        </p:txBody>
      </p:sp>
      <p:pic>
        <p:nvPicPr>
          <p:cNvPr id="54277" name="Picture Placeholder 9"/>
          <p:cNvPicPr>
            <a:picLocks noChangeAspect="1"/>
          </p:cNvPicPr>
          <p:nvPr/>
        </p:nvPicPr>
        <p:blipFill>
          <a:blip r:embed="rId2"/>
          <a:srcRect t="443" b="443"/>
          <a:stretch>
            <a:fillRect/>
          </a:stretch>
        </p:blipFill>
        <p:spPr bwMode="auto">
          <a:xfrm>
            <a:off x="7400925" y="1644650"/>
            <a:ext cx="20494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Placeholder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3792538"/>
            <a:ext cx="2049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130175"/>
            <a:ext cx="9396412" cy="129381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Варіант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4: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схеми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«застава-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повернення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». АВТОМАТИЗОВАНІ СИСТЕМИ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529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29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5300" name="Content Placeholder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947863"/>
            <a:ext cx="427196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Content Placeholder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947863"/>
            <a:ext cx="43084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506413"/>
            <a:ext cx="8540750" cy="739775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МЕХАНІКО-БІОЛОГІЧНЕ ОБРОБЛЕННЯ ВІДХОДІВ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412875"/>
            <a:ext cx="8678863" cy="5184775"/>
          </a:xfrm>
        </p:spPr>
        <p:txBody>
          <a:bodyPr>
            <a:norm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endParaRPr lang="uk-UA" sz="28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Технологія МБО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Збирання ресурсо-цінних компонентів ТПВ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Сортування відходів 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Системи біологічного оброблення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Виробництво палива </a:t>
            </a:r>
            <a:r>
              <a:rPr lang="en-US" sz="3000" smtClean="0">
                <a:solidFill>
                  <a:schemeClr val="tx1"/>
                </a:solidFill>
                <a:latin typeface="Verdana" pitchFamily="34" charset="0"/>
              </a:rPr>
              <a:t>RDF/SRF</a:t>
            </a: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Інвестиційні та операційні витрати 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3000" smtClean="0">
                <a:solidFill>
                  <a:schemeClr val="tx1"/>
                </a:solidFill>
                <a:latin typeface="Verdana" pitchFamily="34" charset="0"/>
              </a:rPr>
              <a:t>Висновки </a:t>
            </a:r>
            <a:endParaRPr lang="ru-RU" sz="3000" smtClean="0">
              <a:solidFill>
                <a:schemeClr val="tx1"/>
              </a:solidFill>
              <a:latin typeface="Verdana" pitchFamily="34" charset="0"/>
            </a:endParaRPr>
          </a:p>
          <a:p>
            <a:pPr marL="514350" indent="-514350"/>
            <a:r>
              <a:rPr lang="ru-RU" sz="1800" smtClean="0">
                <a:solidFill>
                  <a:srgbClr val="898989"/>
                </a:solidFill>
              </a:rPr>
              <a:t> </a:t>
            </a:r>
          </a:p>
          <a:p>
            <a:pPr marL="514350" indent="-514350" algn="just"/>
            <a:endParaRPr lang="uk-UA" altLang="en-US" sz="1800" smtClean="0">
              <a:solidFill>
                <a:schemeClr val="tx1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514350" indent="-514350" algn="just"/>
            <a:endParaRPr lang="uk-UA" altLang="en-US" sz="1800" smtClean="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514350" indent="-514350" algn="just">
              <a:buFont typeface="Arial" charset="0"/>
              <a:buChar char="•"/>
            </a:pPr>
            <a:endParaRPr lang="uk-UA" altLang="en-US" sz="1800" smtClean="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ВИСНОВКИ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6322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6323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84150" y="1268413"/>
            <a:ext cx="6002338" cy="525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Вилучення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dirty="0" smtClean="0">
                <a:solidFill>
                  <a:srgbClr val="000000"/>
                </a:solidFill>
              </a:rPr>
              <a:t> компонентів з потоку ТПВ можна досягти кількома способами:</a:t>
            </a:r>
          </a:p>
          <a:p>
            <a:pPr>
              <a:defRPr/>
            </a:pPr>
            <a:r>
              <a:rPr lang="uk-UA" sz="1600" u="sng" dirty="0" smtClean="0">
                <a:solidFill>
                  <a:srgbClr val="000000"/>
                </a:solidFill>
              </a:rPr>
              <a:t>Роздільне збирання «сухих» </a:t>
            </a:r>
            <a:r>
              <a:rPr lang="uk-UA" sz="1600" u="sng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u="sng" dirty="0" smtClean="0">
                <a:solidFill>
                  <a:srgbClr val="000000"/>
                </a:solidFill>
              </a:rPr>
              <a:t> компонентів, яке </a:t>
            </a: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може бути ефективним для зменшення обсягів захоронення твердих побутових відходів на полігоні. Крім того, операційні витрати можуть бути значною мірою компенсовані доходами від продажу зібраних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dirty="0" smtClean="0">
                <a:solidFill>
                  <a:srgbClr val="000000"/>
                </a:solidFill>
              </a:rPr>
              <a:t> компонентів;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Вилучення </a:t>
            </a:r>
            <a:r>
              <a:rPr lang="uk-UA" sz="1600" u="sng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u="sng" dirty="0" smtClean="0">
                <a:solidFill>
                  <a:srgbClr val="000000"/>
                </a:solidFill>
              </a:rPr>
              <a:t> компонентів зі змішаного потоку ТПВ </a:t>
            </a:r>
            <a:r>
              <a:rPr lang="uk-UA" sz="1600" dirty="0" smtClean="0">
                <a:solidFill>
                  <a:srgbClr val="000000"/>
                </a:solidFill>
              </a:rPr>
              <a:t> є менш ефективним, а доходи на тонну для вилучених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dirty="0" smtClean="0">
                <a:solidFill>
                  <a:srgbClr val="000000"/>
                </a:solidFill>
              </a:rPr>
              <a:t> компонентів можуть бути меншими через їх забруднення;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Комплекс заходів (роздільне збирання ТПВ, центри приймання/збирання відходів, пункти прийому </a:t>
            </a:r>
            <a:r>
              <a:rPr lang="uk-UA" sz="1600" dirty="0" err="1" smtClean="0">
                <a:solidFill>
                  <a:srgbClr val="000000"/>
                </a:solidFill>
              </a:rPr>
              <a:t>вторсировини</a:t>
            </a:r>
            <a:r>
              <a:rPr lang="uk-UA" sz="1600" dirty="0" smtClean="0">
                <a:solidFill>
                  <a:srgbClr val="000000"/>
                </a:solidFill>
              </a:rPr>
              <a:t> та схеми «застава-повернення») може сприяти досягненню високого рівня вилучення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dirty="0" smtClean="0">
                <a:solidFill>
                  <a:srgbClr val="000000"/>
                </a:solidFill>
              </a:rPr>
              <a:t> компонентів з ТПВ в Україні.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endParaRPr lang="uk-UA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Впровадженню Комплексу заходів сприятиме з</a:t>
            </a:r>
            <a:r>
              <a:rPr lang="en-GB" sz="1600" dirty="0" err="1" smtClean="0">
                <a:solidFill>
                  <a:srgbClr val="000000"/>
                </a:solidFill>
              </a:rPr>
              <a:t>апровадження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схеми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Розширеної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відповідальності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виробників</a:t>
            </a:r>
            <a:r>
              <a:rPr lang="en-GB" sz="1600" dirty="0">
                <a:solidFill>
                  <a:srgbClr val="000000"/>
                </a:solidFill>
              </a:rPr>
              <a:t> (РВВ) </a:t>
            </a:r>
            <a:r>
              <a:rPr lang="en-GB" sz="1600" dirty="0" err="1">
                <a:solidFill>
                  <a:srgbClr val="000000"/>
                </a:solidFill>
              </a:rPr>
              <a:t>щодо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відходів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упаковки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endParaRPr lang="uk-UA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sz="16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noProof="1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noProof="1" smtClean="0">
              <a:solidFill>
                <a:srgbClr val="000000"/>
              </a:solidFill>
            </a:endParaRPr>
          </a:p>
          <a:p>
            <a:pPr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563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175" y="1662113"/>
            <a:ext cx="3270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121150"/>
            <a:ext cx="2314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УСТАНОВКА ДЛЯ РОЗКРИТТЯ МІШКІВ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734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48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49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7350" name="Picture 6" descr="Разрыватели пакетов | Купите у нас | Низкие цены | Хусманн 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133600"/>
            <a:ext cx="47498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8" descr="Разрыватель пакетов - шаг вперед в индустрии перерабо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1844675"/>
            <a:ext cx="440213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БАРАБАННЕ СИТО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8371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2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3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8374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1839913"/>
            <a:ext cx="42926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Content Placeholder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1820863"/>
            <a:ext cx="429418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МАГНІТНИЙ СЕПАРАТОР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939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396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397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939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2493963"/>
            <a:ext cx="40513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Content Placeholder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466975"/>
            <a:ext cx="40306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ВИХРОСТРУМНІЙ СЕПАРАТОР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041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0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1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0422" name="Content Placeholder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2447925"/>
            <a:ext cx="4292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/>
          <p:nvPr/>
        </p:nvSpPr>
        <p:spPr>
          <a:xfrm>
            <a:off x="1031875" y="2433638"/>
            <a:ext cx="896938" cy="3730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Подача матеріалу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2312988" y="2638425"/>
            <a:ext cx="898525" cy="3397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Магнітний барабан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3238" y="3011488"/>
            <a:ext cx="1604962" cy="3333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Вихрострумовий сепаратор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1468438" y="4403725"/>
            <a:ext cx="898525" cy="3397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Чорний метал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3995738" y="4257675"/>
            <a:ext cx="896937" cy="3381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Кольорові метали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3298825" y="4581525"/>
            <a:ext cx="1228725" cy="3317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>
                <a:solidFill>
                  <a:srgbClr val="000000"/>
                </a:solidFill>
                <a:latin typeface="Verdana"/>
              </a:rPr>
              <a:t>Неметалеві матеріали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0429" name="Content Placeholder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2638425"/>
            <a:ext cx="457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ОПТИЧНИЙ СЕПАРАТОР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1442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1443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4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5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46" name="Picture 2" descr="Купить Оптический сепаратор TOMRA 1400 в Санкт-Петербурге - оборудование  для мусоросортировки от компании Экомашгруп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700213"/>
            <a:ext cx="4619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48" name="Picture 6" descr="TOMRA Recycling на выставке &amp;quot;ВэйстТэк-2021&amp;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5" y="1700213"/>
            <a:ext cx="4619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БАЛІСТИЧНИЙ СЕПАРАТОР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246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46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9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0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471" name="Picture 2" descr="Сепаратор баллистический 2D/3D/ Для сортировки Мусор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488" y="2133600"/>
            <a:ext cx="4137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4" descr="Автоматическая сортировка мусора - Вторичное сыр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227263"/>
            <a:ext cx="48942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/>
          <p:nvPr/>
        </p:nvSpPr>
        <p:spPr>
          <a:xfrm>
            <a:off x="1498600" y="2628900"/>
            <a:ext cx="1376363" cy="3746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sz="1200" kern="0" dirty="0" err="1">
                <a:solidFill>
                  <a:srgbClr val="000000"/>
                </a:solidFill>
                <a:latin typeface="Verdana"/>
              </a:rPr>
              <a:t>Поступающие</a:t>
            </a:r>
            <a:r>
              <a:rPr lang="uk-UA" sz="12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1200" kern="0" dirty="0" err="1">
                <a:solidFill>
                  <a:srgbClr val="000000"/>
                </a:solidFill>
                <a:latin typeface="Verdana"/>
              </a:rPr>
              <a:t>отходы</a:t>
            </a:r>
            <a:endParaRPr lang="en-GB" sz="1200" kern="0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основне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обладнання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. ПРЕС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3490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491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2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3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4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349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2060575"/>
            <a:ext cx="41513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1479550"/>
            <a:ext cx="37290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0" y="4156075"/>
            <a:ext cx="373538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3.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сортування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відходів</a:t>
            </a:r>
            <a: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СТРУКТУРНА СХЕМА ЛІНІЇ СОРТУВАННЯ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4514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51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6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7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8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45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484313"/>
            <a:ext cx="93916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438150"/>
            <a:ext cx="9396412" cy="6778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553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553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0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1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2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3" name="Content Placeholder 4"/>
          <p:cNvSpPr txBox="1">
            <a:spLocks/>
          </p:cNvSpPr>
          <p:nvPr/>
        </p:nvSpPr>
        <p:spPr bwMode="auto">
          <a:xfrm>
            <a:off x="517525" y="1541463"/>
            <a:ext cx="45481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Всі системи біологічного оброблення використовують здатність певних видів відходів до розкладу живими мікроорганізмами: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Бактеріями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Грибами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Мікроорганізми виділяють спеціальні ферменти, які розкладають зазначені відходи в результаті чого утворюються: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Поживні речовини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Тепло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Вуглекислий газ (СО</a:t>
            </a:r>
            <a:r>
              <a:rPr lang="uk-UA" sz="16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2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)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Вода (Н</a:t>
            </a:r>
            <a:r>
              <a:rPr lang="uk-UA" sz="16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2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0)</a:t>
            </a:r>
          </a:p>
        </p:txBody>
      </p:sp>
      <p:pic>
        <p:nvPicPr>
          <p:cNvPr id="65544" name="Picture Placeholder 512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1646238"/>
            <a:ext cx="42941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352425"/>
            <a:ext cx="8540750" cy="1047750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1. 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en-US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9050" y="1645033"/>
            <a:ext cx="8776627" cy="40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MБО зробило значний внесок у практику поводження з відходами в ЄС з 1990 року;</a:t>
            </a: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MБО є важливим компонентом багатьох стратегій поводження з відходами місцевих органів влади в Західній Європі;</a:t>
            </a: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МБО часто обирається з-поміж інших технологій (зокрема таких як спалювання);</a:t>
            </a: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570 діючих об'єктів MБО у Європі (2017 р.)</a:t>
            </a:r>
          </a:p>
          <a:p>
            <a:pPr lvl="1"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Головним чином в Італії, Іспанії та Німеччині</a:t>
            </a: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Очікується будівництво ще 120 об'єктів МБО в Європі в період до 2025 рр.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b="1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>ВИДИ СИСТЕМ БІЛОГІЧНОГО ОБРОБЛЕННЯ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6562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6563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4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5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6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9450" y="1644650"/>
            <a:ext cx="49911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400" dirty="0" err="1" smtClean="0">
                <a:solidFill>
                  <a:srgbClr val="000000"/>
                </a:solidFill>
              </a:rPr>
              <a:t>Компостування</a:t>
            </a:r>
            <a:r>
              <a:rPr lang="ru-RU" sz="2400" dirty="0" smtClean="0">
                <a:solidFill>
                  <a:srgbClr val="000000"/>
                </a:solidFill>
              </a:rPr>
              <a:t> - </a:t>
            </a:r>
            <a:r>
              <a:rPr lang="ru-RU" sz="2400" dirty="0" err="1" smtClean="0">
                <a:solidFill>
                  <a:srgbClr val="000000"/>
                </a:solidFill>
              </a:rPr>
              <a:t>аеробний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процес</a:t>
            </a:r>
            <a:r>
              <a:rPr lang="ru-RU" sz="2400" dirty="0" smtClean="0">
                <a:solidFill>
                  <a:srgbClr val="000000"/>
                </a:solidFill>
              </a:rPr>
              <a:t> - з </a:t>
            </a:r>
            <a:r>
              <a:rPr lang="ru-RU" sz="2400" dirty="0" err="1" smtClean="0">
                <a:solidFill>
                  <a:srgbClr val="000000"/>
                </a:solidFill>
              </a:rPr>
              <a:t>присутністю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кисню</a:t>
            </a:r>
            <a:r>
              <a:rPr lang="ru-RU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24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uk-UA" sz="2400" dirty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400" dirty="0" err="1" smtClean="0">
                <a:solidFill>
                  <a:srgbClr val="000000"/>
                </a:solidFill>
              </a:rPr>
              <a:t>Анаеробне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розклад</a:t>
            </a:r>
            <a:r>
              <a:rPr lang="ru-RU" sz="2400" dirty="0" smtClean="0">
                <a:solidFill>
                  <a:srgbClr val="000000"/>
                </a:solidFill>
              </a:rPr>
              <a:t>/</a:t>
            </a:r>
            <a:r>
              <a:rPr lang="ru-RU" sz="2400" dirty="0" err="1" smtClean="0">
                <a:solidFill>
                  <a:srgbClr val="000000"/>
                </a:solidFill>
              </a:rPr>
              <a:t>зброджування</a:t>
            </a:r>
            <a:r>
              <a:rPr lang="ru-RU" sz="2400" dirty="0" smtClean="0">
                <a:solidFill>
                  <a:srgbClr val="000000"/>
                </a:solidFill>
              </a:rPr>
              <a:t> - </a:t>
            </a:r>
            <a:r>
              <a:rPr lang="ru-RU" sz="2400" dirty="0" err="1" smtClean="0">
                <a:solidFill>
                  <a:srgbClr val="000000"/>
                </a:solidFill>
              </a:rPr>
              <a:t>анаеробний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процес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що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відбувається</a:t>
            </a:r>
            <a:r>
              <a:rPr lang="ru-RU" sz="2400" dirty="0" smtClean="0">
                <a:solidFill>
                  <a:srgbClr val="000000"/>
                </a:solidFill>
              </a:rPr>
              <a:t> за </a:t>
            </a:r>
            <a:r>
              <a:rPr lang="ru-RU" sz="2400" dirty="0" err="1" smtClean="0">
                <a:solidFill>
                  <a:srgbClr val="000000"/>
                </a:solidFill>
              </a:rPr>
              <a:t>відсутності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кисню</a:t>
            </a:r>
            <a:r>
              <a:rPr lang="ru-RU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66568" name="Picture Placeholder 10"/>
          <p:cNvPicPr>
            <a:picLocks noChangeAspect="1"/>
          </p:cNvPicPr>
          <p:nvPr/>
        </p:nvPicPr>
        <p:blipFill>
          <a:blip r:embed="rId2"/>
          <a:srcRect l="15926" r="15926"/>
          <a:stretch>
            <a:fillRect/>
          </a:stretch>
        </p:blipFill>
        <p:spPr bwMode="auto">
          <a:xfrm>
            <a:off x="6264275" y="1608138"/>
            <a:ext cx="2403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Placeholder 12"/>
          <p:cNvPicPr>
            <a:picLocks noChangeAspect="1"/>
          </p:cNvPicPr>
          <p:nvPr/>
        </p:nvPicPr>
        <p:blipFill>
          <a:blip r:embed="rId3"/>
          <a:srcRect l="6094" r="6094"/>
          <a:stretch>
            <a:fillRect/>
          </a:stretch>
        </p:blipFill>
        <p:spPr bwMode="auto">
          <a:xfrm>
            <a:off x="6264275" y="4292600"/>
            <a:ext cx="2403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Компостування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–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(1)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758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8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8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9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90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84163" y="1579563"/>
            <a:ext cx="44132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Компостування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dirty="0" err="1" smtClean="0">
                <a:solidFill>
                  <a:srgbClr val="000000"/>
                </a:solidFill>
              </a:rPr>
              <a:t>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природний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біологічний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аеробний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процес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ru-RU" dirty="0" err="1" smtClean="0">
                <a:solidFill>
                  <a:srgbClr val="000000"/>
                </a:solidFill>
              </a:rPr>
              <a:t>тобто</a:t>
            </a:r>
            <a:r>
              <a:rPr lang="ru-RU" dirty="0" smtClean="0">
                <a:solidFill>
                  <a:srgbClr val="000000"/>
                </a:solidFill>
              </a:rPr>
              <a:t> за </a:t>
            </a:r>
            <a:r>
              <a:rPr lang="ru-RU" dirty="0" err="1" smtClean="0">
                <a:solidFill>
                  <a:srgbClr val="000000"/>
                </a:solidFill>
              </a:rPr>
              <a:t>участі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кисню</a:t>
            </a:r>
            <a:r>
              <a:rPr lang="ru-RU" dirty="0" smtClean="0">
                <a:solidFill>
                  <a:srgbClr val="000000"/>
                </a:solidFill>
              </a:rPr>
              <a:t>);</a:t>
            </a:r>
          </a:p>
          <a:p>
            <a:pPr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Включає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розкладання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органічної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речовини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</a:p>
          <a:p>
            <a:pPr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Вхідні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матеріали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pPr lvl="1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Кисень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Органічний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матеріал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396000" lvl="1" indent="0">
              <a:buFont typeface="Verdana" pitchFamily="34" charset="0"/>
              <a:buNone/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підлягає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біорозкладу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 err="1" smtClean="0">
                <a:solidFill>
                  <a:srgbClr val="000000"/>
                </a:solidFill>
              </a:rPr>
              <a:t>результаті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процесу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утворюються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pPr lvl="1">
              <a:defRPr/>
            </a:pPr>
            <a:r>
              <a:rPr lang="ru-RU" dirty="0" smtClean="0">
                <a:solidFill>
                  <a:srgbClr val="000000"/>
                </a:solidFill>
              </a:rPr>
              <a:t>Компост </a:t>
            </a:r>
            <a:r>
              <a:rPr lang="ru-RU" dirty="0" err="1" smtClean="0">
                <a:solidFill>
                  <a:srgbClr val="000000"/>
                </a:solidFill>
              </a:rPr>
              <a:t>або</a:t>
            </a:r>
            <a:endParaRPr lang="ru-RU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Компостоподібний</a:t>
            </a:r>
            <a:r>
              <a:rPr lang="ru-RU" dirty="0" smtClean="0">
                <a:solidFill>
                  <a:srgbClr val="000000"/>
                </a:solidFill>
              </a:rPr>
              <a:t> продукт (КПП)</a:t>
            </a:r>
          </a:p>
          <a:p>
            <a:pPr lvl="1">
              <a:defRPr/>
            </a:pPr>
            <a:r>
              <a:rPr lang="ru-RU" dirty="0" smtClean="0">
                <a:solidFill>
                  <a:srgbClr val="000000"/>
                </a:solidFill>
              </a:rPr>
              <a:t>Тепло; </a:t>
            </a: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і 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</a:p>
          <a:p>
            <a:pPr lv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51">
            <a:extLst>
              <a:ext uri="{FF2B5EF4-FFF2-40B4-BE49-F238E27FC236}"/>
            </a:extLst>
          </p:cNvPr>
          <p:cNvSpPr/>
          <p:nvPr/>
        </p:nvSpPr>
        <p:spPr>
          <a:xfrm>
            <a:off x="4305300" y="3500438"/>
            <a:ext cx="2563813" cy="1168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kern="0" dirty="0">
                <a:solidFill>
                  <a:srgbClr val="FFFFFF"/>
                </a:solidFill>
                <a:latin typeface="Verdana"/>
              </a:rPr>
              <a:t>Ф</a:t>
            </a:r>
            <a:r>
              <a:rPr kern="0" dirty="0" err="1">
                <a:solidFill>
                  <a:srgbClr val="FFFFFF"/>
                </a:solidFill>
                <a:latin typeface="Verdana"/>
              </a:rPr>
              <a:t>ракція</a:t>
            </a:r>
            <a:r>
              <a:rPr lang="uk-UA" kern="0" dirty="0">
                <a:solidFill>
                  <a:srgbClr val="FFFFFF"/>
                </a:solidFill>
                <a:latin typeface="Verdana"/>
              </a:rPr>
              <a:t>, що підлягає біологічному розкладу</a:t>
            </a:r>
            <a:endParaRPr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53">
            <a:extLst>
              <a:ext uri="{FF2B5EF4-FFF2-40B4-BE49-F238E27FC236}"/>
            </a:extLst>
          </p:cNvPr>
          <p:cNvSpPr/>
          <p:nvPr/>
        </p:nvSpPr>
        <p:spPr>
          <a:xfrm>
            <a:off x="5281613" y="1771650"/>
            <a:ext cx="1017587" cy="7493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kern="0" dirty="0">
                <a:solidFill>
                  <a:srgbClr val="FFFFFF"/>
                </a:solidFill>
                <a:latin typeface="Verdana"/>
              </a:rPr>
              <a:t>Тепло</a:t>
            </a:r>
          </a:p>
        </p:txBody>
      </p:sp>
      <p:sp>
        <p:nvSpPr>
          <p:cNvPr id="17" name="Rectangle 63">
            <a:extLst>
              <a:ext uri="{FF2B5EF4-FFF2-40B4-BE49-F238E27FC236}"/>
            </a:extLst>
          </p:cNvPr>
          <p:cNvSpPr/>
          <p:nvPr/>
        </p:nvSpPr>
        <p:spPr>
          <a:xfrm>
            <a:off x="5284788" y="5129213"/>
            <a:ext cx="1017587" cy="7477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kern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GB" kern="0" baseline="-2500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18" name="Rectangle 54">
            <a:extLst>
              <a:ext uri="{FF2B5EF4-FFF2-40B4-BE49-F238E27FC236}"/>
            </a:extLst>
          </p:cNvPr>
          <p:cNvSpPr/>
          <p:nvPr/>
        </p:nvSpPr>
        <p:spPr>
          <a:xfrm>
            <a:off x="7102475" y="1785938"/>
            <a:ext cx="1016000" cy="7493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kern="0" dirty="0">
                <a:solidFill>
                  <a:srgbClr val="FFFFFF"/>
                </a:solidFill>
                <a:latin typeface="Verdana"/>
              </a:rPr>
              <a:t>CO</a:t>
            </a:r>
            <a:r>
              <a:rPr lang="en-GB" kern="0" baseline="-2500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19" name="Rectangle 52">
            <a:extLst>
              <a:ext uri="{FF2B5EF4-FFF2-40B4-BE49-F238E27FC236}"/>
            </a:extLst>
          </p:cNvPr>
          <p:cNvSpPr/>
          <p:nvPr/>
        </p:nvSpPr>
        <p:spPr>
          <a:xfrm>
            <a:off x="7945438" y="3595688"/>
            <a:ext cx="1855787" cy="747712"/>
          </a:xfrm>
          <a:prstGeom prst="rect">
            <a:avLst/>
          </a:prstGeom>
          <a:solidFill>
            <a:srgbClr val="C6341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kern="0" dirty="0">
                <a:solidFill>
                  <a:srgbClr val="FFFFFF"/>
                </a:solidFill>
                <a:latin typeface="Verdana"/>
              </a:rPr>
              <a:t>Компост/КПП</a:t>
            </a:r>
          </a:p>
        </p:txBody>
      </p:sp>
      <p:sp>
        <p:nvSpPr>
          <p:cNvPr id="20" name="Rectangle 55">
            <a:extLst>
              <a:ext uri="{FF2B5EF4-FFF2-40B4-BE49-F238E27FC236}"/>
            </a:extLst>
          </p:cNvPr>
          <p:cNvSpPr/>
          <p:nvPr/>
        </p:nvSpPr>
        <p:spPr>
          <a:xfrm>
            <a:off x="8785225" y="1773238"/>
            <a:ext cx="1017588" cy="7493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kern="0" dirty="0">
                <a:solidFill>
                  <a:srgbClr val="FFFFFF"/>
                </a:solidFill>
                <a:latin typeface="Verdana"/>
              </a:rPr>
              <a:t>H</a:t>
            </a:r>
            <a:r>
              <a:rPr lang="en-GB" kern="0" baseline="-25000" dirty="0">
                <a:solidFill>
                  <a:srgbClr val="FFFFFF"/>
                </a:solidFill>
                <a:latin typeface="Verdana"/>
              </a:rPr>
              <a:t>2</a:t>
            </a:r>
            <a:r>
              <a:rPr kern="0" dirty="0">
                <a:solidFill>
                  <a:srgbClr val="FFFFFF"/>
                </a:solidFill>
                <a:latin typeface="Verdana"/>
              </a:rPr>
              <a:t>0</a:t>
            </a:r>
          </a:p>
        </p:txBody>
      </p:sp>
      <p:cxnSp>
        <p:nvCxnSpPr>
          <p:cNvPr id="67598" name="Connector: Elbow 56"/>
          <p:cNvCxnSpPr>
            <a:cxnSpLocks/>
          </p:cNvCxnSpPr>
          <p:nvPr/>
        </p:nvCxnSpPr>
        <p:spPr bwMode="auto">
          <a:xfrm rot="10800000">
            <a:off x="5791200" y="2520950"/>
            <a:ext cx="1470025" cy="847725"/>
          </a:xfrm>
          <a:prstGeom prst="bentConnector2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 type="triangle" w="med" len="med"/>
          </a:ln>
        </p:spPr>
      </p:cxnSp>
      <p:cxnSp>
        <p:nvCxnSpPr>
          <p:cNvPr id="67599" name="Straight Connector 60"/>
          <p:cNvCxnSpPr>
            <a:cxnSpLocks/>
          </p:cNvCxnSpPr>
          <p:nvPr/>
        </p:nvCxnSpPr>
        <p:spPr bwMode="auto">
          <a:xfrm flipV="1">
            <a:off x="7261225" y="3368675"/>
            <a:ext cx="0" cy="600075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3" name="Arrow: Right 62">
            <a:extLst>
              <a:ext uri="{FF2B5EF4-FFF2-40B4-BE49-F238E27FC236}"/>
            </a:extLst>
          </p:cNvPr>
          <p:cNvSpPr/>
          <p:nvPr/>
        </p:nvSpPr>
        <p:spPr>
          <a:xfrm>
            <a:off x="6869113" y="3789363"/>
            <a:ext cx="1076325" cy="360362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GB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67601" name="Straight Arrow Connector 58"/>
          <p:cNvCxnSpPr>
            <a:cxnSpLocks/>
          </p:cNvCxnSpPr>
          <p:nvPr/>
        </p:nvCxnSpPr>
        <p:spPr bwMode="auto">
          <a:xfrm flipH="1" flipV="1">
            <a:off x="7578725" y="2535238"/>
            <a:ext cx="1588" cy="1433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7602" name="Connector: Elbow 57"/>
          <p:cNvCxnSpPr>
            <a:cxnSpLocks/>
          </p:cNvCxnSpPr>
          <p:nvPr/>
        </p:nvCxnSpPr>
        <p:spPr bwMode="auto">
          <a:xfrm flipV="1">
            <a:off x="7770813" y="2522538"/>
            <a:ext cx="1524000" cy="846137"/>
          </a:xfrm>
          <a:prstGeom prst="bentConnector2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 type="triangle" w="med" len="med"/>
          </a:ln>
        </p:spPr>
      </p:cxnSp>
      <p:cxnSp>
        <p:nvCxnSpPr>
          <p:cNvPr id="67603" name="Straight Connector 61"/>
          <p:cNvCxnSpPr>
            <a:cxnSpLocks/>
          </p:cNvCxnSpPr>
          <p:nvPr/>
        </p:nvCxnSpPr>
        <p:spPr bwMode="auto">
          <a:xfrm flipV="1">
            <a:off x="7770813" y="3368675"/>
            <a:ext cx="0" cy="600075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67604" name="Straight Arrow Connector 64"/>
          <p:cNvCxnSpPr>
            <a:cxnSpLocks noChangeShapeType="1"/>
          </p:cNvCxnSpPr>
          <p:nvPr/>
        </p:nvCxnSpPr>
        <p:spPr bwMode="auto">
          <a:xfrm flipH="1" flipV="1">
            <a:off x="5791200" y="4668838"/>
            <a:ext cx="3175" cy="488950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Компостування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–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(2)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8610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1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2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3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4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5" name="Content Placeholder 2"/>
          <p:cNvSpPr txBox="1">
            <a:spLocks/>
          </p:cNvSpPr>
          <p:nvPr/>
        </p:nvSpPr>
        <p:spPr bwMode="auto">
          <a:xfrm>
            <a:off x="128588" y="1341438"/>
            <a:ext cx="5303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Компостування може потребує велику площу з твердим покриттям;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Потребує спеціалізованого обладнання, зокрема: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Ворошителі для валків;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Трактори; 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Екскаватори тощо.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Іноді потрібні відносно великі приміщення для реакторів або тунелів;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Атмосфера в зоні компостування є надзвичайно корозійною. Можуть утворюватися наступні гази: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Аміак (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NH</a:t>
            </a:r>
            <a:r>
              <a:rPr lang="en-US" sz="14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3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);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Метан (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CH</a:t>
            </a:r>
            <a:r>
              <a:rPr lang="en-US" sz="14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4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);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Вуглекислий газ (СО</a:t>
            </a:r>
            <a:r>
              <a:rPr lang="ru-RU" sz="14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2</a:t>
            </a:r>
            <a:r>
              <a:rPr lang="ru-RU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) 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Сульфід водню (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H</a:t>
            </a:r>
            <a:r>
              <a:rPr lang="en-US" sz="1400" baseline="-250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2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S)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uk-UA" sz="14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uk-UA" sz="14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8616" name="Picture Placeholder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1644650"/>
            <a:ext cx="20494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Placeholder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1763" y="1644650"/>
            <a:ext cx="20494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Placeholder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4032250"/>
            <a:ext cx="2049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Placeholder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1763" y="4032250"/>
            <a:ext cx="20494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Анаеробний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(1)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9634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6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7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8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9" name="Content Placeholder 2"/>
          <p:cNvSpPr txBox="1">
            <a:spLocks/>
          </p:cNvSpPr>
          <p:nvPr/>
        </p:nvSpPr>
        <p:spPr bwMode="auto">
          <a:xfrm>
            <a:off x="404813" y="1412875"/>
            <a:ext cx="39020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Анаеробний розклад (АР) - це процес біологічного оброблення за умов відсутності кисню;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Цей процес не є новим: він добре зарекомендував себе в обробленні стічних вод;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Мікроорганізми руйнують органічну речовину;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Вхідні матеріали: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Органічний матеріал, що піддається біологічному розкладанню;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 результаті процесу утворюються: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Біогаз; зброджений залишок та залишкова рідина.</a:t>
            </a:r>
          </a:p>
        </p:txBody>
      </p:sp>
      <p:sp>
        <p:nvSpPr>
          <p:cNvPr id="12" name="Rectangle 7">
            <a:extLst>
              <a:ext uri="{FF2B5EF4-FFF2-40B4-BE49-F238E27FC236}"/>
            </a:extLst>
          </p:cNvPr>
          <p:cNvSpPr/>
          <p:nvPr/>
        </p:nvSpPr>
        <p:spPr>
          <a:xfrm>
            <a:off x="5281613" y="1771650"/>
            <a:ext cx="1017587" cy="7493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en-GB" b="1" kern="0" dirty="0">
                <a:solidFill>
                  <a:srgbClr val="FFFFFF"/>
                </a:solidFill>
                <a:latin typeface="Verdana"/>
              </a:rPr>
              <a:t>Біогаз</a:t>
            </a:r>
          </a:p>
        </p:txBody>
      </p:sp>
      <p:sp>
        <p:nvSpPr>
          <p:cNvPr id="13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53000" y="3595688"/>
            <a:ext cx="1855788" cy="105886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Ф</a:t>
            </a:r>
            <a:r>
              <a:rPr lang="en-GB" b="1" kern="0" dirty="0" err="1">
                <a:solidFill>
                  <a:srgbClr val="FFFFFF"/>
                </a:solidFill>
                <a:latin typeface="Verdana"/>
              </a:rPr>
              <a:t>ракція</a:t>
            </a:r>
            <a:r>
              <a:rPr lang="uk-UA" b="1" kern="0" dirty="0">
                <a:solidFill>
                  <a:srgbClr val="FFFFFF"/>
                </a:solidFill>
                <a:latin typeface="Verdana"/>
              </a:rPr>
              <a:t>, що підлягає біологічному розкладу</a:t>
            </a:r>
            <a:endParaRPr lang="en-GB" b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Rectangle 17">
            <a:extLst>
              <a:ext uri="{FF2B5EF4-FFF2-40B4-BE49-F238E27FC236}"/>
            </a:extLst>
          </p:cNvPr>
          <p:cNvSpPr/>
          <p:nvPr/>
        </p:nvSpPr>
        <p:spPr>
          <a:xfrm>
            <a:off x="6956425" y="5300663"/>
            <a:ext cx="1222375" cy="74930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en-GB" sz="1600" b="1" kern="0" dirty="0">
                <a:solidFill>
                  <a:srgbClr val="FFFFFF"/>
                </a:solidFill>
                <a:latin typeface="Verdana"/>
              </a:rPr>
              <a:t>Тепло від процесу</a:t>
            </a:r>
          </a:p>
        </p:txBody>
      </p:sp>
      <p:sp>
        <p:nvSpPr>
          <p:cNvPr id="15" name="Rectangle 6">
            <a:extLst>
              <a:ext uri="{FF2B5EF4-FFF2-40B4-BE49-F238E27FC236}"/>
            </a:extLst>
          </p:cNvPr>
          <p:cNvSpPr/>
          <p:nvPr/>
        </p:nvSpPr>
        <p:spPr>
          <a:xfrm>
            <a:off x="7945438" y="3543300"/>
            <a:ext cx="1855787" cy="1563688"/>
          </a:xfrm>
          <a:prstGeom prst="rect">
            <a:avLst/>
          </a:prstGeom>
          <a:solidFill>
            <a:srgbClr val="C6341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en-GB" b="1" kern="0" dirty="0" err="1">
                <a:solidFill>
                  <a:srgbClr val="FFFFFF"/>
                </a:solidFill>
                <a:latin typeface="Verdana"/>
              </a:rPr>
              <a:t>Зброджений</a:t>
            </a:r>
            <a:r>
              <a:rPr lang="en-GB" b="1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uk-UA" b="1" kern="0" dirty="0">
                <a:solidFill>
                  <a:srgbClr val="FFFFFF"/>
                </a:solidFill>
                <a:latin typeface="Verdana"/>
              </a:rPr>
              <a:t>залишок </a:t>
            </a:r>
            <a:r>
              <a:rPr lang="en-GB" b="1" kern="0" dirty="0" err="1">
                <a:solidFill>
                  <a:srgbClr val="FFFFFF"/>
                </a:solidFill>
                <a:latin typeface="Verdana"/>
              </a:rPr>
              <a:t>та</a:t>
            </a:r>
            <a:r>
              <a:rPr lang="en-GB" b="1" kern="0" dirty="0">
                <a:solidFill>
                  <a:srgbClr val="FFFFFF"/>
                </a:solidFill>
                <a:latin typeface="Verdana"/>
              </a:rPr>
              <a:t> залишкова рідина</a:t>
            </a:r>
          </a:p>
        </p:txBody>
      </p:sp>
      <p:sp>
        <p:nvSpPr>
          <p:cNvPr id="16" name="Rectangle 9">
            <a:extLst>
              <a:ext uri="{FF2B5EF4-FFF2-40B4-BE49-F238E27FC236}"/>
            </a:extLst>
          </p:cNvPr>
          <p:cNvSpPr/>
          <p:nvPr/>
        </p:nvSpPr>
        <p:spPr>
          <a:xfrm>
            <a:off x="8785225" y="1773238"/>
            <a:ext cx="1017588" cy="7493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r>
              <a:rPr lang="en-GB" b="1" kern="0" dirty="0">
                <a:solidFill>
                  <a:srgbClr val="FFFFFF"/>
                </a:solidFill>
                <a:latin typeface="Verdana"/>
              </a:rPr>
              <a:t>H</a:t>
            </a:r>
            <a:r>
              <a:rPr lang="en-GB" b="1" kern="0" baseline="-2500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GB" b="1" kern="0" dirty="0">
                <a:solidFill>
                  <a:srgbClr val="FFFFFF"/>
                </a:solidFill>
                <a:latin typeface="Verdana"/>
              </a:rPr>
              <a:t>0</a:t>
            </a:r>
          </a:p>
        </p:txBody>
      </p:sp>
      <p:cxnSp>
        <p:nvCxnSpPr>
          <p:cNvPr id="69645" name="Connector: Elbow 10"/>
          <p:cNvCxnSpPr>
            <a:cxnSpLocks/>
          </p:cNvCxnSpPr>
          <p:nvPr/>
        </p:nvCxnSpPr>
        <p:spPr bwMode="auto">
          <a:xfrm rot="10800000">
            <a:off x="5791200" y="2520950"/>
            <a:ext cx="1470025" cy="847725"/>
          </a:xfrm>
          <a:prstGeom prst="bentConnector2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 type="triangle" w="med" len="med"/>
          </a:ln>
        </p:spPr>
      </p:cxnSp>
      <p:cxnSp>
        <p:nvCxnSpPr>
          <p:cNvPr id="69646" name="Straight Connector 14"/>
          <p:cNvCxnSpPr>
            <a:cxnSpLocks/>
          </p:cNvCxnSpPr>
          <p:nvPr/>
        </p:nvCxnSpPr>
        <p:spPr bwMode="auto">
          <a:xfrm flipV="1">
            <a:off x="7261225" y="3368675"/>
            <a:ext cx="0" cy="600075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9" name="Arrow: Right 16">
            <a:extLst>
              <a:ext uri="{FF2B5EF4-FFF2-40B4-BE49-F238E27FC236}"/>
            </a:extLst>
          </p:cNvPr>
          <p:cNvSpPr/>
          <p:nvPr/>
        </p:nvSpPr>
        <p:spPr>
          <a:xfrm>
            <a:off x="6869113" y="3789363"/>
            <a:ext cx="1076325" cy="360362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GB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69648" name="Straight Arrow Connector 19"/>
          <p:cNvCxnSpPr>
            <a:cxnSpLocks noChangeShapeType="1"/>
          </p:cNvCxnSpPr>
          <p:nvPr/>
        </p:nvCxnSpPr>
        <p:spPr bwMode="auto">
          <a:xfrm>
            <a:off x="7550150" y="4005263"/>
            <a:ext cx="17463" cy="1228725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9649" name="Connector: Elbow 11"/>
          <p:cNvCxnSpPr>
            <a:cxnSpLocks/>
          </p:cNvCxnSpPr>
          <p:nvPr/>
        </p:nvCxnSpPr>
        <p:spPr bwMode="auto">
          <a:xfrm flipV="1">
            <a:off x="7770813" y="2522538"/>
            <a:ext cx="1524000" cy="846137"/>
          </a:xfrm>
          <a:prstGeom prst="bentConnector2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 type="triangle" w="med" len="med"/>
          </a:ln>
        </p:spPr>
      </p:cxnSp>
      <p:cxnSp>
        <p:nvCxnSpPr>
          <p:cNvPr id="69650" name="Straight Connector 15"/>
          <p:cNvCxnSpPr>
            <a:cxnSpLocks/>
          </p:cNvCxnSpPr>
          <p:nvPr/>
        </p:nvCxnSpPr>
        <p:spPr bwMode="auto">
          <a:xfrm flipV="1">
            <a:off x="7770813" y="3368675"/>
            <a:ext cx="0" cy="600075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Анаеробний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(2)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065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065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0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1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2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7863" y="1644650"/>
            <a:ext cx="429418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Процес мокрого анаеробного розкладу, який використовується для матеріалів з вологістю понад 85%</a:t>
            </a:r>
          </a:p>
          <a:p>
            <a:pPr marL="0" indent="0">
              <a:buFont typeface="Verdana" pitchFamily="34" charset="0"/>
              <a:buNone/>
              <a:defRPr/>
            </a:pPr>
            <a:r>
              <a:rPr lang="uk-UA" dirty="0" smtClean="0">
                <a:solidFill>
                  <a:srgbClr val="000000"/>
                </a:solidFill>
              </a:rPr>
              <a:t>або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Процес сухого анаеробного розкладу, який </a:t>
            </a:r>
            <a:r>
              <a:rPr lang="uk-UA" dirty="0" err="1" smtClean="0">
                <a:solidFill>
                  <a:srgbClr val="000000"/>
                </a:solidFill>
              </a:rPr>
              <a:t>виокристовується</a:t>
            </a:r>
            <a:r>
              <a:rPr lang="uk-UA" dirty="0" smtClean="0">
                <a:solidFill>
                  <a:srgbClr val="000000"/>
                </a:solidFill>
              </a:rPr>
              <a:t> для матеріалів з вологістю до 80%;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Анаеробні процеси потребують менше енергії, ніж аеробне компостування;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В результаті анаеробних процесів виробляється менша кількість тепла.</a:t>
            </a:r>
          </a:p>
        </p:txBody>
      </p:sp>
      <p:pic>
        <p:nvPicPr>
          <p:cNvPr id="70664" name="Picture Placeholder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1646238"/>
            <a:ext cx="42941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Анаеробний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(3)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1682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1683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4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5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6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7" name="Content Placeholder 2"/>
          <p:cNvSpPr txBox="1">
            <a:spLocks/>
          </p:cNvSpPr>
          <p:nvPr/>
        </p:nvSpPr>
        <p:spPr bwMode="auto">
          <a:xfrm>
            <a:off x="584200" y="1612900"/>
            <a:ext cx="8875713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Температура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Існує два  оптимальних діапазони температур для різних типів мікроорганізмів, що беруть участь у процесі: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Мезофільна температура: 30 - 40˚</a:t>
            </a:r>
            <a:r>
              <a:rPr lang="en-US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C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;</a:t>
            </a:r>
            <a:endParaRPr lang="en-US" sz="16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Термофільна температура: 50 - 70˚</a:t>
            </a:r>
            <a:r>
              <a:rPr lang="en-US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C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;</a:t>
            </a:r>
            <a:endParaRPr lang="en-US" sz="16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Сировина: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Важливо уникати надмірної кількості деревного матеріалу в сировині, оскільки вона важко руйнується, що сповільнює процес;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Співвідношення поживних речовин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Для ефективного </a:t>
            </a:r>
            <a:r>
              <a:rPr lang="en-US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A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Р потрібно забезпечити баланс вмісту вуглецю та азоту в сировині;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Надмірний вміст азоту може призвести до підвищеного рівня аміаку у будь-яких відпрацьованій 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рідині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.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ru-RU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84163"/>
            <a:ext cx="9396412" cy="98583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4.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Системи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біологічного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оброблення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0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ru-RU" sz="20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Анаеробний</a:t>
            </a:r>
            <a:r>
              <a:rPr lang="ru-RU" sz="20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0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розклад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(4)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270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8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9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10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84200" y="1814513"/>
            <a:ext cx="42926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dirty="0" smtClean="0">
                <a:solidFill>
                  <a:srgbClr val="000000"/>
                </a:solidFill>
              </a:rPr>
              <a:t>Біогаз</a:t>
            </a:r>
          </a:p>
          <a:p>
            <a:pPr lvl="1">
              <a:defRPr/>
            </a:pPr>
            <a:r>
              <a:rPr lang="uk-UA" dirty="0" smtClean="0">
                <a:solidFill>
                  <a:srgbClr val="000000"/>
                </a:solidFill>
              </a:rPr>
              <a:t>60-70% метан (CH</a:t>
            </a:r>
            <a:r>
              <a:rPr lang="uk-UA" baseline="-25000" dirty="0" smtClean="0">
                <a:solidFill>
                  <a:srgbClr val="000000"/>
                </a:solidFill>
              </a:rPr>
              <a:t>4</a:t>
            </a:r>
            <a:r>
              <a:rPr lang="uk-UA" dirty="0" smtClean="0">
                <a:solidFill>
                  <a:srgbClr val="000000"/>
                </a:solidFill>
              </a:rPr>
              <a:t>);</a:t>
            </a:r>
          </a:p>
          <a:p>
            <a:pPr lvl="1">
              <a:defRPr/>
            </a:pPr>
            <a:r>
              <a:rPr lang="uk-UA" dirty="0" smtClean="0">
                <a:solidFill>
                  <a:srgbClr val="000000"/>
                </a:solidFill>
              </a:rPr>
              <a:t>30-40% двоокис вуглецю (СО</a:t>
            </a:r>
            <a:r>
              <a:rPr lang="uk-UA" baseline="-25000" dirty="0" smtClean="0">
                <a:solidFill>
                  <a:srgbClr val="000000"/>
                </a:solidFill>
              </a:rPr>
              <a:t>2</a:t>
            </a:r>
            <a:r>
              <a:rPr lang="uk-UA" dirty="0" smtClean="0">
                <a:solidFill>
                  <a:srgbClr val="000000"/>
                </a:solidFill>
              </a:rPr>
              <a:t>);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Біогаз може бути використано для виробництва електроенергії у газовому двигуні або турбіні;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Біогаз можна стиснути та очистити для використання його як палива для транспортних засобів.</a:t>
            </a: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72712" name="Picture Placeholder 2"/>
          <p:cNvPicPr>
            <a:picLocks noChangeAspect="1"/>
          </p:cNvPicPr>
          <p:nvPr/>
        </p:nvPicPr>
        <p:blipFill>
          <a:blip r:embed="rId2"/>
          <a:srcRect l="2344" r="2344"/>
          <a:stretch>
            <a:fillRect/>
          </a:stretch>
        </p:blipFill>
        <p:spPr bwMode="auto">
          <a:xfrm>
            <a:off x="5160963" y="1646238"/>
            <a:ext cx="42941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592138"/>
            <a:ext cx="9396412" cy="36988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5. ВИРОБНИЦТВО ПАЛИВА </a:t>
            </a:r>
            <a: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RDF/SRF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3730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2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3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4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4488" y="1052513"/>
            <a:ext cx="9337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5999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5613" eaLnBrk="1" hangingPunct="1">
              <a:spcAft>
                <a:spcPts val="1200"/>
              </a:spcAft>
              <a:buFont typeface="Verdana" pitchFamily="34" charset="0"/>
              <a:buNone/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«Суха»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фракція</a:t>
            </a:r>
            <a:r>
              <a:rPr lang="ru-RU" altLang="ru-RU" kern="0" dirty="0" smtClean="0">
                <a:solidFill>
                  <a:srgbClr val="000000"/>
                </a:solidFill>
              </a:rPr>
              <a:t> на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заводі</a:t>
            </a:r>
            <a:r>
              <a:rPr lang="ru-RU" altLang="ru-RU" kern="0" dirty="0" smtClean="0">
                <a:solidFill>
                  <a:srgbClr val="000000"/>
                </a:solidFill>
              </a:rPr>
              <a:t> МБО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може</a:t>
            </a:r>
            <a:r>
              <a:rPr lang="ru-RU" altLang="ru-RU" kern="0" dirty="0" smtClean="0">
                <a:solidFill>
                  <a:srgbClr val="000000"/>
                </a:solidFill>
              </a:rPr>
              <a:t> бути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спрямована</a:t>
            </a:r>
            <a:r>
              <a:rPr lang="ru-RU" altLang="ru-RU" kern="0" dirty="0" smtClean="0">
                <a:solidFill>
                  <a:srgbClr val="000000"/>
                </a:solidFill>
              </a:rPr>
              <a:t> на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подальш</a:t>
            </a:r>
            <a:r>
              <a:rPr lang="uk-UA" altLang="ru-RU" kern="0" dirty="0" smtClean="0">
                <a:solidFill>
                  <a:srgbClr val="000000"/>
                </a:solidFill>
              </a:rPr>
              <a:t>е</a:t>
            </a:r>
            <a:r>
              <a:rPr lang="ru-RU" altLang="ru-RU" kern="0" dirty="0" smtClean="0">
                <a:solidFill>
                  <a:srgbClr val="000000"/>
                </a:solidFill>
              </a:rPr>
              <a:t>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оброб</a:t>
            </a:r>
            <a:r>
              <a:rPr lang="uk-UA" altLang="ru-RU" kern="0" dirty="0" err="1" smtClean="0">
                <a:solidFill>
                  <a:srgbClr val="000000"/>
                </a:solidFill>
              </a:rPr>
              <a:t>лення</a:t>
            </a:r>
            <a:r>
              <a:rPr lang="ru-RU" altLang="ru-RU" kern="0" dirty="0" smtClean="0">
                <a:solidFill>
                  <a:srgbClr val="000000"/>
                </a:solidFill>
              </a:rPr>
              <a:t> для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виробництва</a:t>
            </a:r>
            <a:r>
              <a:rPr lang="ru-RU" altLang="ru-RU" kern="0" dirty="0" smtClean="0">
                <a:solidFill>
                  <a:srgbClr val="000000"/>
                </a:solidFill>
              </a:rPr>
              <a:t>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палива</a:t>
            </a:r>
            <a:r>
              <a:rPr lang="ru-RU" altLang="ru-RU" kern="0" dirty="0" smtClean="0">
                <a:solidFill>
                  <a:srgbClr val="000000"/>
                </a:solidFill>
              </a:rPr>
              <a:t> з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відходів</a:t>
            </a:r>
            <a:r>
              <a:rPr lang="ru-RU" altLang="ru-RU" kern="0" dirty="0" smtClean="0">
                <a:solidFill>
                  <a:srgbClr val="000000"/>
                </a:solidFill>
              </a:rPr>
              <a:t> (RDF</a:t>
            </a:r>
            <a:r>
              <a:rPr lang="uk-UA" altLang="ru-RU" kern="0" dirty="0" smtClean="0">
                <a:solidFill>
                  <a:srgbClr val="000000"/>
                </a:solidFill>
              </a:rPr>
              <a:t> а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бо</a:t>
            </a:r>
            <a:r>
              <a:rPr lang="ru-RU" altLang="ru-RU" kern="0" dirty="0" smtClean="0">
                <a:solidFill>
                  <a:srgbClr val="000000"/>
                </a:solidFill>
              </a:rPr>
              <a:t> SRF). </a:t>
            </a:r>
            <a:r>
              <a:rPr lang="ru-RU" altLang="ru-RU" kern="0" dirty="0" err="1" smtClean="0">
                <a:solidFill>
                  <a:srgbClr val="000000"/>
                </a:solidFill>
              </a:rPr>
              <a:t>Можливе</a:t>
            </a:r>
            <a:r>
              <a:rPr lang="ru-RU" altLang="ru-RU" kern="0" dirty="0" smtClean="0">
                <a:solidFill>
                  <a:srgbClr val="000000"/>
                </a:solidFill>
              </a:rPr>
              <a:t> </a:t>
            </a:r>
            <a:r>
              <a:rPr lang="uk-UA" altLang="ru-RU" kern="0" dirty="0" smtClean="0">
                <a:solidFill>
                  <a:srgbClr val="000000"/>
                </a:solidFill>
              </a:rPr>
              <a:t>вилучення</a:t>
            </a:r>
            <a:r>
              <a:rPr lang="ru-RU" altLang="ru-RU" kern="0" dirty="0" smtClean="0">
                <a:solidFill>
                  <a:srgbClr val="000000"/>
                </a:solidFill>
              </a:rPr>
              <a:t> до 50% потоку ТПВ.</a:t>
            </a:r>
          </a:p>
          <a:p>
            <a:pPr defTabSz="455613" eaLnBrk="1" hangingPunct="1">
              <a:spcAft>
                <a:spcPts val="1200"/>
              </a:spcAft>
              <a:buFont typeface="Verdana" pitchFamily="34" charset="0"/>
              <a:buNone/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  </a:t>
            </a:r>
            <a:endParaRPr lang="ru-RU" altLang="ru-RU" sz="1600" kern="0" dirty="0" smtClean="0">
              <a:solidFill>
                <a:srgbClr val="000000"/>
              </a:solidFill>
            </a:endParaRPr>
          </a:p>
        </p:txBody>
      </p:sp>
      <p:sp>
        <p:nvSpPr>
          <p:cNvPr id="73736" name="Content Placeholder 2"/>
          <p:cNvSpPr txBox="1">
            <a:spLocks/>
          </p:cNvSpPr>
          <p:nvPr/>
        </p:nvSpPr>
        <p:spPr bwMode="auto">
          <a:xfrm>
            <a:off x="574675" y="1885950"/>
            <a:ext cx="4191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defTabSz="455613">
              <a:spcAft>
                <a:spcPts val="1200"/>
              </a:spcAft>
              <a:buFont typeface="Verdana" pitchFamily="34" charset="0"/>
              <a:buNone/>
            </a:pPr>
            <a:r>
              <a:rPr lang="uk-UA" altLang="ru-RU" sz="1600" b="1">
                <a:latin typeface="Verdana" pitchFamily="34" charset="0"/>
                <a:ea typeface="ＭＳ Ｐゴシック"/>
                <a:cs typeface="ＭＳ Ｐゴシック"/>
              </a:rPr>
              <a:t>Паливо з відходів (RDF)</a:t>
            </a:r>
          </a:p>
          <a:p>
            <a:pPr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altLang="ru-RU" sz="1600">
                <a:latin typeface="Verdana" pitchFamily="34" charset="0"/>
                <a:ea typeface="ＭＳ Ｐゴシック"/>
                <a:cs typeface="ＭＳ Ｐゴシック"/>
              </a:rPr>
              <a:t>Не має чіткого визначення і може бути отримане внаслідок різних процесів оброблення відходів</a:t>
            </a:r>
            <a:r>
              <a:rPr lang="en-US" altLang="ru-RU" sz="1600">
                <a:latin typeface="Verdana" pitchFamily="34" charset="0"/>
                <a:ea typeface="ＭＳ Ｐゴシック"/>
                <a:cs typeface="ＭＳ Ｐゴシック"/>
              </a:rPr>
              <a:t>$</a:t>
            </a:r>
            <a:endParaRPr lang="uk-UA" altLang="ru-RU" sz="1600">
              <a:latin typeface="Verdana" pitchFamily="34" charset="0"/>
              <a:ea typeface="ＭＳ Ｐゴシック"/>
              <a:cs typeface="ＭＳ Ｐゴシック"/>
            </a:endParaRPr>
          </a:p>
          <a:p>
            <a:pPr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altLang="ru-RU" sz="1600">
                <a:latin typeface="Verdana" pitchFamily="34" charset="0"/>
                <a:ea typeface="ＭＳ Ｐゴシック"/>
                <a:cs typeface="ＭＳ Ｐゴシック"/>
              </a:rPr>
              <a:t>«Альтернативне» паливо, яке утворюється шляхом подрібнення, сортування та зневоднення (тобто сушіння) легкої фракції (тобто "сухої" неорганічної фракції) потоку ТПВ</a:t>
            </a:r>
            <a:r>
              <a:rPr lang="en-US" altLang="ru-RU" sz="1600">
                <a:latin typeface="Verdana" pitchFamily="34" charset="0"/>
                <a:ea typeface="ＭＳ Ｐゴシック"/>
                <a:cs typeface="ＭＳ Ｐゴシック"/>
              </a:rPr>
              <a:t>$</a:t>
            </a:r>
            <a:endParaRPr lang="uk-UA" altLang="ru-RU" sz="1600">
              <a:latin typeface="Verdana" pitchFamily="34" charset="0"/>
              <a:ea typeface="ＭＳ Ｐゴシック"/>
              <a:cs typeface="ＭＳ Ｐゴシック"/>
            </a:endParaRPr>
          </a:p>
          <a:p>
            <a:pPr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altLang="ru-RU" sz="1600">
                <a:latin typeface="Verdana" pitchFamily="34" charset="0"/>
                <a:ea typeface="ＭＳ Ｐゴシック"/>
                <a:cs typeface="ＭＳ Ｐゴシック"/>
              </a:rPr>
              <a:t>Складається з суміші горючих компонентів твердих відходів, переважно паперу, пластмас, деревини та окремих видів текстилю з теплотворною здатністю в межах 10-16 МДж/кг. </a:t>
            </a:r>
          </a:p>
          <a:p>
            <a:pPr defTabSz="455613">
              <a:spcAft>
                <a:spcPts val="1200"/>
              </a:spcAft>
              <a:buFont typeface="Verdana" pitchFamily="34" charset="0"/>
              <a:buNone/>
            </a:pPr>
            <a:r>
              <a:rPr lang="uk-UA" altLang="ru-RU" sz="1600">
                <a:latin typeface="Verdana" pitchFamily="34" charset="0"/>
                <a:ea typeface="ＭＳ Ｐゴシック"/>
                <a:cs typeface="ＭＳ Ｐゴシック"/>
              </a:rPr>
              <a:t>  </a:t>
            </a:r>
          </a:p>
        </p:txBody>
      </p:sp>
      <p:sp>
        <p:nvSpPr>
          <p:cNvPr id="13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05425" y="1844675"/>
            <a:ext cx="42497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en-GB" sz="1600" b="1" dirty="0" err="1">
                <a:solidFill>
                  <a:srgbClr val="000000"/>
                </a:solidFill>
              </a:rPr>
              <a:t>Тверде</a:t>
            </a:r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</a:rPr>
              <a:t>відновлене паливо 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(SRF)</a:t>
            </a:r>
          </a:p>
          <a:p>
            <a:pPr>
              <a:defRPr/>
            </a:pPr>
            <a:r>
              <a:rPr sz="1600" dirty="0" smtClean="0">
                <a:solidFill>
                  <a:srgbClr val="000000"/>
                </a:solidFill>
              </a:rPr>
              <a:t>Високоякісний продукт, вироблений відповідно до специфікації (</a:t>
            </a:r>
            <a:r>
              <a:rPr lang="en-IE" sz="1600" dirty="0" smtClean="0">
                <a:solidFill>
                  <a:srgbClr val="000000"/>
                </a:solidFill>
              </a:rPr>
              <a:t>EN 15359: 2011 – </a:t>
            </a:r>
            <a:r>
              <a:rPr lang="uk-UA" sz="1600" dirty="0" smtClean="0">
                <a:solidFill>
                  <a:srgbClr val="000000"/>
                </a:solidFill>
              </a:rPr>
              <a:t>Тверде відновлене п</a:t>
            </a:r>
            <a:r>
              <a:rPr lang="en-IE" sz="1600" dirty="0" err="1" smtClean="0">
                <a:solidFill>
                  <a:srgbClr val="000000"/>
                </a:solidFill>
              </a:rPr>
              <a:t>аливо</a:t>
            </a:r>
            <a:r>
              <a:rPr lang="en-IE" sz="1600" dirty="0" smtClean="0">
                <a:solidFill>
                  <a:srgbClr val="000000"/>
                </a:solidFill>
              </a:rPr>
              <a:t>. Технічні характеристики і </a:t>
            </a:r>
            <a:r>
              <a:rPr lang="en-IE" sz="1600" dirty="0" err="1" smtClean="0">
                <a:solidFill>
                  <a:srgbClr val="000000"/>
                </a:solidFill>
              </a:rPr>
              <a:t>класи</a:t>
            </a:r>
            <a:r>
              <a:rPr lang="en-IE" sz="1600" dirty="0" smtClean="0">
                <a:solidFill>
                  <a:srgbClr val="000000"/>
                </a:solidFill>
              </a:rPr>
              <a:t>)</a:t>
            </a:r>
            <a:r>
              <a:rPr lang="uk-UA" sz="1600" dirty="0" smtClean="0">
                <a:solidFill>
                  <a:srgbClr val="000000"/>
                </a:solidFill>
              </a:rPr>
              <a:t>;</a:t>
            </a:r>
            <a:r>
              <a:rPr lang="en-IE" sz="1600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sz="1600" dirty="0" smtClean="0">
                <a:solidFill>
                  <a:srgbClr val="000000"/>
                </a:solidFill>
              </a:rPr>
              <a:t>Також виготовляється шляхом подрібнення, сортування та зневоднення (тобто сушіння) легкої </a:t>
            </a:r>
            <a:r>
              <a:rPr sz="1600" dirty="0" err="1" smtClean="0">
                <a:solidFill>
                  <a:srgbClr val="000000"/>
                </a:solidFill>
              </a:rPr>
              <a:t>фракції</a:t>
            </a:r>
            <a:r>
              <a:rPr sz="1600" dirty="0" smtClean="0">
                <a:solidFill>
                  <a:srgbClr val="000000"/>
                </a:solidFill>
              </a:rPr>
              <a:t> ТПВ</a:t>
            </a:r>
            <a:r>
              <a:rPr lang="uk-UA" sz="1600" dirty="0" smtClean="0">
                <a:solidFill>
                  <a:srgbClr val="000000"/>
                </a:solidFill>
              </a:rPr>
              <a:t>;</a:t>
            </a:r>
            <a:endParaRPr lang="uk-UA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sz="1600" dirty="0" smtClean="0">
                <a:solidFill>
                  <a:srgbClr val="000000"/>
                </a:solidFill>
              </a:rPr>
              <a:t>Теплотворна здатність становить від 14 до 20 </a:t>
            </a:r>
            <a:r>
              <a:rPr sz="1600" dirty="0" err="1" smtClean="0">
                <a:solidFill>
                  <a:srgbClr val="000000"/>
                </a:solidFill>
              </a:rPr>
              <a:t>МДж</a:t>
            </a:r>
            <a:r>
              <a:rPr sz="1600" dirty="0" smtClean="0">
                <a:solidFill>
                  <a:srgbClr val="000000"/>
                </a:solidFill>
              </a:rPr>
              <a:t>/</a:t>
            </a:r>
            <a:r>
              <a:rPr sz="1600" dirty="0" err="1" smtClean="0">
                <a:solidFill>
                  <a:srgbClr val="000000"/>
                </a:solidFill>
              </a:rPr>
              <a:t>кг</a:t>
            </a:r>
            <a:r>
              <a:rPr lang="uk-UA" sz="1600" dirty="0" smtClean="0">
                <a:solidFill>
                  <a:srgbClr val="000000"/>
                </a:solidFill>
              </a:rPr>
              <a:t>;</a:t>
            </a:r>
            <a:r>
              <a:rPr sz="1600" dirty="0" smtClean="0">
                <a:solidFill>
                  <a:srgbClr val="000000"/>
                </a:solidFill>
              </a:rPr>
              <a:t>  </a:t>
            </a:r>
          </a:p>
          <a:p>
            <a:pPr>
              <a:defRPr/>
            </a:pPr>
            <a:r>
              <a:rPr sz="1600" dirty="0" smtClean="0">
                <a:solidFill>
                  <a:srgbClr val="000000"/>
                </a:solidFill>
              </a:rPr>
              <a:t>Зазвичай використовується як частково відновлюване паливо в цементних печах у виробництві цементу. Також його можна використовувати на електростанціях.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r>
              <a:rPr sz="1600" dirty="0" smtClean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509588" y="433388"/>
            <a:ext cx="9144000" cy="676275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5. ВИРОБНИЦТВО ПАЛИВА </a:t>
            </a:r>
            <a: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RDF/SRF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b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ТЕХНІЧНІ ХАРАКТЕРИСТИКИ </a:t>
            </a:r>
            <a:r>
              <a:rPr lang="en-US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SRF</a:t>
            </a: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(EN15359:2011)</a:t>
            </a: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754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4755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6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7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8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/>
        </p:nvGraphicFramePr>
        <p:xfrm>
          <a:off x="636588" y="1630363"/>
          <a:ext cx="8620125" cy="4414837"/>
        </p:xfrm>
        <a:graphic>
          <a:graphicData uri="http://schemas.openxmlformats.org/drawingml/2006/table">
            <a:tbl>
              <a:tblPr firstRow="1" bandRow="1"/>
              <a:tblGrid>
                <a:gridCol w="2833235">
                  <a:extLst>
                    <a:ext uri="{9D8B030D-6E8A-4147-A177-3AD203B41FA5}"/>
                  </a:extLst>
                </a:gridCol>
                <a:gridCol w="2893092">
                  <a:extLst>
                    <a:ext uri="{9D8B030D-6E8A-4147-A177-3AD203B41FA5}"/>
                  </a:extLst>
                </a:gridCol>
                <a:gridCol w="2893092">
                  <a:extLst>
                    <a:ext uri="{9D8B030D-6E8A-4147-A177-3AD203B41FA5}"/>
                  </a:extLst>
                </a:gridCol>
              </a:tblGrid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 dirty="0" err="1"/>
                        <a:t>Параметр</a:t>
                      </a:r>
                      <a:endParaRPr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sz="1800"/>
                        <a:t>SRF-паливо Клас 2 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sz="1800"/>
                        <a:t>SRF-паливо Клас 4</a:t>
                      </a:r>
                      <a:endParaRPr lang="uk-UA"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extLst>
                  <a:ext uri="{0D108BD9-81ED-4DB2-BD59-A6C34878D82A}"/>
                </a:extLst>
              </a:tr>
              <a:tr h="646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Теплотворна здатність [МДж/кг]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IE" sz="1800" dirty="0">
                          <a:latin typeface="Verdana" panose="020B0604030504040204" pitchFamily="34" charset="0"/>
                        </a:rPr>
                        <a:t>≥ 20</a:t>
                      </a:r>
                      <a:endParaRPr lang="uk-UA"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≥ 10</a:t>
                      </a:r>
                      <a:endParaRPr lang="uk-UA"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Вміст вологи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IE" sz="1800" dirty="0">
                          <a:latin typeface="Verdana" panose="020B0604030504040204" pitchFamily="34" charset="0"/>
                        </a:rPr>
                        <a:t>≤ 15%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30%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Вміст золи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20%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40%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Об’ємна вага [кг/м</a:t>
                      </a:r>
                      <a:r>
                        <a:rPr lang="en-IE" sz="1800" baseline="30000" dirty="0"/>
                        <a:t>3</a:t>
                      </a:r>
                      <a:r>
                        <a:rPr sz="1800"/>
                        <a:t>]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≥ 450</a:t>
                      </a:r>
                      <a:endParaRPr lang="uk-UA"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≥ 250</a:t>
                      </a:r>
                      <a:endParaRPr lang="uk-UA"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646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Максимальний розмір частинок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sz="1800"/>
                        <a:t>100 мм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sz="1800" dirty="0"/>
                        <a:t>100 </a:t>
                      </a:r>
                      <a:r>
                        <a:rPr sz="1800" dirty="0" err="1"/>
                        <a:t>мм</a:t>
                      </a:r>
                      <a:endParaRPr sz="1800" dirty="0"/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Вміст хлору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0,8%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1,6%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646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Ртуть [мг/МДж, середнє значення] 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0,03%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1,5%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sz="1800"/>
                        <a:t>Ртуть [мг/МДж, 80%ile] 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0,06%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Verdana" panose="020B0604030504040204" pitchFamily="34" charset="0"/>
                        </a:rPr>
                        <a:t>≤ 3%</a:t>
                      </a:r>
                    </a:p>
                  </a:txBody>
                  <a:tcPr marL="76010" marR="76010" marT="44095" marB="440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689350" y="1125538"/>
            <a:ext cx="2041525" cy="43592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lIns="36000" tIns="0" rIns="0" bIns="0">
            <a:spAutoFit/>
          </a:bodyPr>
          <a:lstStyle>
            <a:lvl1pPr marL="12700" indent="-254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163"/>
              </a:lnSpc>
              <a:spcAft>
                <a:spcPts val="150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      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SRF-</a:t>
            </a:r>
            <a:r>
              <a:rPr lang="en-IE" altLang="ru-RU" sz="1600" b="1" kern="0" dirty="0" err="1" smtClean="0">
                <a:solidFill>
                  <a:srgbClr val="000000"/>
                </a:solidFill>
              </a:rPr>
              <a:t>паливо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</a:t>
            </a:r>
            <a:r>
              <a:rPr lang="uk-UA" altLang="ru-RU" sz="1600" b="1" kern="0" dirty="0" smtClean="0">
                <a:solidFill>
                  <a:srgbClr val="000000"/>
                </a:solidFill>
              </a:rPr>
              <a:t/>
            </a:r>
            <a:br>
              <a:rPr lang="uk-UA" altLang="ru-RU" sz="1600" b="1" kern="0" dirty="0" smtClean="0">
                <a:solidFill>
                  <a:srgbClr val="000000"/>
                </a:solidFill>
              </a:rPr>
            </a:br>
            <a:r>
              <a:rPr lang="en-IE" altLang="ru-RU" sz="1600" b="1" kern="0" dirty="0" err="1" smtClean="0">
                <a:solidFill>
                  <a:srgbClr val="000000"/>
                </a:solidFill>
              </a:rPr>
              <a:t>високої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</a:t>
            </a:r>
            <a:r>
              <a:rPr lang="en-IE" altLang="ru-RU" sz="1600" b="1" kern="0" dirty="0" err="1" smtClean="0">
                <a:solidFill>
                  <a:srgbClr val="000000"/>
                </a:solidFill>
              </a:rPr>
              <a:t>якості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562725" y="1109663"/>
            <a:ext cx="2159000" cy="43608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lIns="36000" tIns="0" rIns="0" bIns="0">
            <a:spAutoFit/>
          </a:bodyPr>
          <a:lstStyle>
            <a:lvl1pPr marL="12700" indent="-254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163"/>
              </a:lnSpc>
              <a:spcAft>
                <a:spcPts val="150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   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SRF-</a:t>
            </a:r>
            <a:r>
              <a:rPr lang="en-IE" altLang="ru-RU" sz="1600" b="1" kern="0" dirty="0" err="1" smtClean="0">
                <a:solidFill>
                  <a:srgbClr val="000000"/>
                </a:solidFill>
              </a:rPr>
              <a:t>паливо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</a:t>
            </a:r>
            <a:r>
              <a:rPr lang="uk-UA" altLang="ru-RU" sz="1600" b="1" kern="0" dirty="0" smtClean="0">
                <a:solidFill>
                  <a:srgbClr val="000000"/>
                </a:solidFill>
              </a:rPr>
              <a:t/>
            </a:r>
            <a:br>
              <a:rPr lang="uk-UA" altLang="ru-RU" sz="1600" b="1" kern="0" dirty="0" smtClean="0">
                <a:solidFill>
                  <a:srgbClr val="000000"/>
                </a:solidFill>
              </a:rPr>
            </a:br>
            <a:r>
              <a:rPr lang="en-IE" altLang="ru-RU" sz="1600" b="1" kern="0" dirty="0" err="1" smtClean="0">
                <a:solidFill>
                  <a:srgbClr val="000000"/>
                </a:solidFill>
              </a:rPr>
              <a:t>середньої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</a:t>
            </a:r>
            <a:r>
              <a:rPr lang="en-IE" altLang="ru-RU" sz="1600" b="1" kern="0" dirty="0" err="1" smtClean="0">
                <a:solidFill>
                  <a:srgbClr val="000000"/>
                </a:solidFill>
              </a:rPr>
              <a:t>якості</a:t>
            </a:r>
            <a:r>
              <a:rPr lang="en-IE" altLang="ru-RU" sz="1600" b="1" kern="0" dirty="0" smtClean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spcAft>
                <a:spcPts val="1500"/>
              </a:spcAft>
              <a:defRPr/>
            </a:pPr>
            <a:endParaRPr lang="uk-UA" altLang="ru-RU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254000"/>
            <a:ext cx="9396412" cy="10461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5. ВИРОБНИЦТВО 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ПАЛИВА </a:t>
            </a:r>
            <a:r>
              <a:rPr lang="en-US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RDF/SRF</a:t>
            </a:r>
            <a:r>
              <a:rPr lang="uk-UA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ВИ</a:t>
            </a:r>
            <a:r>
              <a:rPr lang="uk-UA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КОРИСТАННЯ АЛЬТЕРНАТИВНОГО</a:t>
            </a:r>
            <a:r>
              <a:rPr lang="ru-RU" sz="20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ПАЛИВА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5778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5779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0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1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2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3" name="PoljeZBesedilom 3"/>
          <p:cNvSpPr txBox="1">
            <a:spLocks noChangeArrowheads="1"/>
          </p:cNvSpPr>
          <p:nvPr/>
        </p:nvSpPr>
        <p:spPr bwMode="auto">
          <a:xfrm flipH="1">
            <a:off x="227013" y="2133600"/>
            <a:ext cx="35893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58D9E"/>
                </a:solidFill>
                <a:latin typeface="Verdana" pitchFamily="34" charset="0"/>
              </a:rPr>
              <a:t>Теплова електростанція Целе, Словенія</a:t>
            </a:r>
          </a:p>
          <a:p>
            <a:endParaRPr lang="ru-RU" sz="2000">
              <a:solidFill>
                <a:srgbClr val="4042A7"/>
              </a:solidFill>
              <a:latin typeface="Verdana" pitchFamily="34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Виробництво: 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• 15 МВТ теплоенергії; 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• 2 МВт  електроенергії;</a:t>
            </a:r>
          </a:p>
          <a:p>
            <a:endParaRPr lang="ru-RU" sz="200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Використання альтернативного палива: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• 20.000 т твердого палива SRF та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• 5.000 т осаду із очисних споруд водоканалу.</a:t>
            </a:r>
          </a:p>
        </p:txBody>
      </p:sp>
      <p:pic>
        <p:nvPicPr>
          <p:cNvPr id="75784" name="Picture 2" descr="Rcero09apr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213" y="2133600"/>
            <a:ext cx="58816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1. 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0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ВИЗНАЧЕННЯ (1)</a:t>
            </a: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39938" name="Content Placeholder 4"/>
          <p:cNvSpPr txBox="1">
            <a:spLocks/>
          </p:cNvSpPr>
          <p:nvPr/>
        </p:nvSpPr>
        <p:spPr bwMode="auto">
          <a:xfrm>
            <a:off x="636588" y="1458913"/>
            <a:ext cx="4294187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Термін "механіко-біологічне оброблення" охоплює широке коло об'єктів;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Поєднання механічного розділення та біологічного оброблення;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Процес може включати в себе декілька технічних кроків у будь-якій послідовності  та призводити до отримання різних вихідних продуктів залежно від конструкції об</a:t>
            </a:r>
            <a:r>
              <a:rPr lang="en-US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’</a:t>
            </a: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єкта/технологічної лінії  </a:t>
            </a:r>
            <a:r>
              <a:rPr lang="en-IE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M</a:t>
            </a: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БО; 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МБО може застосовуватись до змішаних ТПВ або до залишкового потоку ТПВ після роздільного збирання.</a:t>
            </a:r>
            <a:endParaRPr lang="en-IE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939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1646238"/>
            <a:ext cx="42941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407988"/>
            <a:ext cx="9396412" cy="738187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6. ІНВЕСТИЦІЙНІ ТА ОПЕРАЦІЙНІ 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витрати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(</a:t>
            </a:r>
            <a:r>
              <a:rPr lang="en-US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CAPEX 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і </a:t>
            </a:r>
            <a:r>
              <a:rPr lang="en-US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OPE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Х)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6802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6803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4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5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6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727075" y="1558925"/>
          <a:ext cx="7978775" cy="5146675"/>
        </p:xfrm>
        <a:graphic>
          <a:graphicData uri="http://schemas.openxmlformats.org/drawingml/2006/table">
            <a:tbl>
              <a:tblPr firstRow="1" bandRow="1"/>
              <a:tblGrid>
                <a:gridCol w="1942627">
                  <a:extLst>
                    <a:ext uri="{9D8B030D-6E8A-4147-A177-3AD203B41FA5}"/>
                  </a:extLst>
                </a:gridCol>
                <a:gridCol w="944860">
                  <a:extLst>
                    <a:ext uri="{9D8B030D-6E8A-4147-A177-3AD203B41FA5}"/>
                  </a:extLst>
                </a:gridCol>
                <a:gridCol w="892367">
                  <a:extLst>
                    <a:ext uri="{9D8B030D-6E8A-4147-A177-3AD203B41FA5}"/>
                  </a:extLst>
                </a:gridCol>
                <a:gridCol w="839875">
                  <a:extLst>
                    <a:ext uri="{9D8B030D-6E8A-4147-A177-3AD203B41FA5}"/>
                  </a:extLst>
                </a:gridCol>
                <a:gridCol w="944860">
                  <a:extLst>
                    <a:ext uri="{9D8B030D-6E8A-4147-A177-3AD203B41FA5}"/>
                  </a:extLst>
                </a:gridCol>
                <a:gridCol w="839875">
                  <a:extLst>
                    <a:ext uri="{9D8B030D-6E8A-4147-A177-3AD203B41FA5}"/>
                  </a:extLst>
                </a:gridCol>
                <a:gridCol w="787383">
                  <a:extLst>
                    <a:ext uri="{9D8B030D-6E8A-4147-A177-3AD203B41FA5}"/>
                  </a:extLst>
                </a:gridCol>
                <a:gridCol w="787383">
                  <a:extLst>
                    <a:ext uri="{9D8B030D-6E8A-4147-A177-3AD203B41FA5}"/>
                  </a:extLst>
                </a:gridCol>
              </a:tblGrid>
              <a:tr h="8539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Тип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Інвестиційні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витрати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€/т 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потужності 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рік 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Операційні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витрати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/т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Загальн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</a:t>
                      </a:r>
                      <a:r>
                        <a:rPr lang="uk-UA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витрати,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/т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en-IE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  <a:tr h="29739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мін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макс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мін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макс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мін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макс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сер</a:t>
                      </a: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E0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Роздільно зібрані  потоки відходів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08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Компостування у валках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08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Компостування в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закритих приміщеннях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uk-UA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uk-UA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Анаеробн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ий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розклад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Залишкові </a:t>
                      </a: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потоки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E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відходів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 - біостабілізація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r>
                        <a:rPr lang="en-IE" sz="14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 - біосушіння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r>
                        <a:rPr lang="en-IE" sz="14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08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MБО - відновлення енергії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en-IE" sz="14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Спалювання відходів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r>
                        <a:rPr lang="en-IE" sz="14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Видалення на полігон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IE" sz="1400" dirty="0"/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IE" sz="1400" dirty="0"/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25,50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37,50</a:t>
                      </a: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26,50</a:t>
                      </a:r>
                      <a:endParaRPr lang="uk-UA" sz="1400" b="1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05" marR="5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" name="Rectangle 4"/>
          <p:cNvSpPr/>
          <p:nvPr/>
        </p:nvSpPr>
        <p:spPr>
          <a:xfrm>
            <a:off x="7880350" y="5229225"/>
            <a:ext cx="933450" cy="10080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ln w="28575">
                <a:solidFill>
                  <a:srgbClr val="C00000"/>
                </a:solidFill>
              </a:ln>
              <a:noFill/>
              <a:latin typeface="Verdana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7880350" y="6315075"/>
            <a:ext cx="933450" cy="4984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457189">
              <a:defRPr/>
            </a:pPr>
            <a:endParaRPr lang="en-IE" kern="0">
              <a:ln w="28575">
                <a:solidFill>
                  <a:srgbClr val="C00000"/>
                </a:solidFill>
              </a:ln>
              <a:noFill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344488" y="438150"/>
            <a:ext cx="9396412" cy="677863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7. ВИСНОВКИ</a:t>
            </a:r>
            <a:r>
              <a:rPr lang="uk-UA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/>
            </a:r>
            <a:br>
              <a:rPr lang="en-US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</a:b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77826" name="Content Placeholder 2"/>
          <p:cNvSpPr txBox="1">
            <a:spLocks/>
          </p:cNvSpPr>
          <p:nvPr/>
        </p:nvSpPr>
        <p:spPr bwMode="auto">
          <a:xfrm>
            <a:off x="636588" y="1846263"/>
            <a:ext cx="87772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</a:rPr>
            </a:br>
            <a:endParaRPr lang="uk-UA" altLang="en-US" sz="25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4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8" name="AutoShape 2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128588" y="-144463"/>
            <a:ext cx="25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9" name="AutoShape 4" descr="разрыватель пакетов brt для мусоросортировочных комплексов (ТКО _ ТБО)  купить Б/У в Москве по цене 134 000 € - Биржа оборудования ProСтанки"/>
          <p:cNvSpPr>
            <a:spLocks noChangeAspect="1" noChangeArrowheads="1"/>
          </p:cNvSpPr>
          <p:nvPr/>
        </p:nvSpPr>
        <p:spPr bwMode="auto">
          <a:xfrm>
            <a:off x="255588" y="79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30" name="AutoShape 4" descr="Установки оптической сортировки пищевых продуктов : TOMRA"/>
          <p:cNvSpPr>
            <a:spLocks noChangeAspect="1" noChangeArrowheads="1"/>
          </p:cNvSpPr>
          <p:nvPr/>
        </p:nvSpPr>
        <p:spPr bwMode="auto">
          <a:xfrm>
            <a:off x="382588" y="160338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9450" y="1644650"/>
            <a:ext cx="8775700" cy="437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Існує значна розбіжність щодо вартості різних технологій поводження з ТПВ, у тому числі МБО; 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Не існує «універсального» варіанту для оброблення змішаних ТПВ в Україні;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 Різні рішення можуть вважатися найбільш вигідними для різних територій охоплення/ кластерів;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Будівництво об’єктів МБО може виявитися економічно сталим рішенням за певних обставин:</a:t>
            </a:r>
          </a:p>
          <a:p>
            <a:pPr lvl="1">
              <a:defRPr/>
            </a:pPr>
            <a:r>
              <a:rPr lang="uk-UA" dirty="0" smtClean="0">
                <a:solidFill>
                  <a:srgbClr val="000000"/>
                </a:solidFill>
                <a:cs typeface="ＭＳ Ｐゴシック" pitchFamily="-111" charset="-128"/>
              </a:rPr>
              <a:t>наприклад, коли об</a:t>
            </a:r>
            <a:r>
              <a:rPr lang="en-US" dirty="0" smtClean="0">
                <a:solidFill>
                  <a:srgbClr val="000000"/>
                </a:solidFill>
                <a:cs typeface="ＭＳ Ｐゴシック" pitchFamily="-111" charset="-128"/>
              </a:rPr>
              <a:t>’</a:t>
            </a:r>
            <a:r>
              <a:rPr lang="uk-UA" dirty="0" err="1" smtClean="0">
                <a:solidFill>
                  <a:srgbClr val="000000"/>
                </a:solidFill>
                <a:cs typeface="ＭＳ Ｐゴシック" pitchFamily="-111" charset="-128"/>
              </a:rPr>
              <a:t>єкт</a:t>
            </a:r>
            <a:r>
              <a:rPr lang="uk-UA" dirty="0" smtClean="0">
                <a:solidFill>
                  <a:srgbClr val="000000"/>
                </a:solidFill>
                <a:cs typeface="ＭＳ Ｐゴシック" pitchFamily="-111" charset="-128"/>
              </a:rPr>
              <a:t> MБО виробляє RDF/SRF паливо за наявності в регіоні сформованого ринку для нього (наприклад, цементна промисловість);</a:t>
            </a: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Якщо розглядається можливість будівництва об'єкту MБО, спершу необхідно провести ретельне техніко-економічне обґрунтування (ТЕО), яке має довести комерційну життєздатність (і інвестиційну привабливість) подібної пропозиції;</a:t>
            </a:r>
          </a:p>
          <a:p>
            <a:pPr>
              <a:defRPr/>
            </a:pPr>
            <a:r>
              <a:rPr lang="uk-UA" sz="1600" dirty="0">
                <a:solidFill>
                  <a:srgbClr val="000000"/>
                </a:solidFill>
              </a:rPr>
              <a:t>Першочерговим завданням для України має стати будівництво полігонів, що відповідають стандартам ЄС, розширення надання послуг з роздільного збирання ТПВ, сортування </a:t>
            </a:r>
            <a:r>
              <a:rPr lang="uk-UA" sz="1600" dirty="0" err="1">
                <a:solidFill>
                  <a:srgbClr val="000000"/>
                </a:solidFill>
              </a:rPr>
              <a:t>ресурсоцінних</a:t>
            </a:r>
            <a:r>
              <a:rPr lang="uk-UA" sz="1600" dirty="0">
                <a:solidFill>
                  <a:srgbClr val="000000"/>
                </a:solidFill>
              </a:rPr>
              <a:t> компонентів, а також рекультивація й закриття полігонів, що не відповідають стандартам</a:t>
            </a:r>
            <a:r>
              <a:rPr lang="uk-UA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uk-UA" sz="1600" dirty="0" smtClean="0">
              <a:solidFill>
                <a:srgbClr val="000000"/>
              </a:solidFill>
            </a:endParaRPr>
          </a:p>
          <a:p>
            <a:pPr marL="0" indent="0">
              <a:buFont typeface="Verdana" pitchFamily="34" charset="0"/>
              <a:buNone/>
              <a:defRPr/>
            </a:pPr>
            <a:r>
              <a:rPr lang="uk-UA" dirty="0" smtClean="0">
                <a:solidFill>
                  <a:srgbClr val="000000"/>
                </a:solidFill>
              </a:rPr>
              <a:t> </a:t>
            </a:r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0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ВИЗНАЧЕННЯ (2)</a:t>
            </a: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679450" y="1644650"/>
            <a:ext cx="4292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В результаті МБО можна отримати: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Металеві ресурсоцінні компоненти;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Скляні ресурсоцінні компоненти;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Пластикові ресурсоцінні компоненти;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Компостоподібний продукт (КПП);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Біогаз;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Тверде паливо (SRF або RDF);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Залишкові відходи. </a:t>
            </a: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МБО може застосовуватись до загального потоку змішаних ТПВ або до потоку залишкових відходів після роздільного збирання.</a:t>
            </a: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250825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uk-UA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0963" name="Picture Placeholder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644650"/>
            <a:ext cx="20494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Placeholder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644650"/>
            <a:ext cx="20494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Placeholder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3792538"/>
            <a:ext cx="2049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Placeholder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2513" y="3792538"/>
            <a:ext cx="20494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1. 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0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ВИЗНАЧЕННЯ (3)</a:t>
            </a: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77850" y="1484313"/>
            <a:ext cx="45481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sz="1600" b="1" dirty="0" smtClean="0">
                <a:solidFill>
                  <a:srgbClr val="000000"/>
                </a:solidFill>
              </a:rPr>
              <a:t>Механічне обробленн</a:t>
            </a:r>
            <a:r>
              <a:rPr lang="uk-UA" sz="1600" dirty="0" smtClean="0">
                <a:solidFill>
                  <a:srgbClr val="000000"/>
                </a:solidFill>
              </a:rPr>
              <a:t>я: 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Зазвичай це етап автоматизованого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або механічного сортування;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Здійснюється вилучення </a:t>
            </a:r>
            <a:r>
              <a:rPr lang="uk-UA" sz="16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1600" dirty="0" smtClean="0">
                <a:solidFill>
                  <a:srgbClr val="000000"/>
                </a:solidFill>
              </a:rPr>
              <a:t> компонентів з потоку змішаних відходів</a:t>
            </a:r>
            <a:r>
              <a:rPr lang="en-GB" sz="1600" dirty="0" smtClean="0">
                <a:solidFill>
                  <a:srgbClr val="000000"/>
                </a:solidFill>
              </a:rPr>
              <a:t> (</a:t>
            </a:r>
            <a:r>
              <a:rPr lang="uk-UA" sz="1600" dirty="0" smtClean="0">
                <a:solidFill>
                  <a:srgbClr val="000000"/>
                </a:solidFill>
              </a:rPr>
              <a:t>металів</a:t>
            </a:r>
            <a:r>
              <a:rPr lang="en-GB" sz="1600" dirty="0" smtClean="0">
                <a:solidFill>
                  <a:srgbClr val="000000"/>
                </a:solidFill>
              </a:rPr>
              <a:t>, </a:t>
            </a:r>
            <a:r>
              <a:rPr lang="uk-UA" sz="1600" dirty="0" smtClean="0">
                <a:solidFill>
                  <a:srgbClr val="000000"/>
                </a:solidFill>
              </a:rPr>
              <a:t>пластику</a:t>
            </a:r>
            <a:r>
              <a:rPr lang="en-GB" sz="1600" dirty="0" smtClean="0">
                <a:solidFill>
                  <a:srgbClr val="000000"/>
                </a:solidFill>
              </a:rPr>
              <a:t>, </a:t>
            </a:r>
            <a:r>
              <a:rPr lang="uk-UA" sz="1600" dirty="0" smtClean="0">
                <a:solidFill>
                  <a:srgbClr val="000000"/>
                </a:solidFill>
              </a:rPr>
              <a:t>паперу</a:t>
            </a:r>
            <a:r>
              <a:rPr lang="en-GB" sz="1600" dirty="0" smtClean="0">
                <a:solidFill>
                  <a:srgbClr val="000000"/>
                </a:solidFill>
              </a:rPr>
              <a:t>, </a:t>
            </a:r>
            <a:r>
              <a:rPr lang="uk-UA" sz="1600" dirty="0" smtClean="0">
                <a:solidFill>
                  <a:srgbClr val="000000"/>
                </a:solidFill>
              </a:rPr>
              <a:t>картону та скла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  <a:r>
              <a:rPr lang="uk-UA" sz="1600" dirty="0" smtClean="0">
                <a:solidFill>
                  <a:srgbClr val="000000"/>
                </a:solidFill>
              </a:rPr>
              <a:t>;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uk-UA" sz="1600" dirty="0" smtClean="0">
                <a:solidFill>
                  <a:srgbClr val="000000"/>
                </a:solidFill>
              </a:rPr>
              <a:t>Передбачає використання наступного обладнання:</a:t>
            </a:r>
            <a:endParaRPr lang="en-GB" sz="16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400" dirty="0" smtClean="0">
                <a:solidFill>
                  <a:srgbClr val="000000"/>
                </a:solidFill>
              </a:rPr>
              <a:t>Конвеєри ;</a:t>
            </a:r>
            <a:endParaRPr lang="en-GB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Ma</a:t>
            </a:r>
            <a:r>
              <a:rPr lang="uk-UA" sz="1400" dirty="0" smtClean="0">
                <a:solidFill>
                  <a:srgbClr val="000000"/>
                </a:solidFill>
              </a:rPr>
              <a:t>гніти (магнітні сепаратори);</a:t>
            </a:r>
            <a:endParaRPr lang="en-GB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400" dirty="0" smtClean="0">
                <a:solidFill>
                  <a:srgbClr val="000000"/>
                </a:solidFill>
              </a:rPr>
              <a:t>Вихрові сепаратори;</a:t>
            </a:r>
            <a:endParaRPr lang="en-GB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400" dirty="0" smtClean="0">
                <a:solidFill>
                  <a:srgbClr val="000000"/>
                </a:solidFill>
              </a:rPr>
              <a:t>Барабанне сито; </a:t>
            </a:r>
            <a:endParaRPr lang="en-GB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400" dirty="0" smtClean="0">
                <a:solidFill>
                  <a:srgbClr val="000000"/>
                </a:solidFill>
              </a:rPr>
              <a:t>Подрібнювачі;</a:t>
            </a:r>
            <a:endParaRPr lang="en-GB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400" dirty="0" smtClean="0">
                <a:solidFill>
                  <a:srgbClr val="000000"/>
                </a:solidFill>
              </a:rPr>
              <a:t>Інші спеціальні системи.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41987" name="Picture Placeholder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644650"/>
            <a:ext cx="20494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Placeholder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644650"/>
            <a:ext cx="20494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Placeholder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3792538"/>
            <a:ext cx="2049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Placeholder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2513" y="3792538"/>
            <a:ext cx="20494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1. 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0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ВИЗНАЧЕННЯ (4)</a:t>
            </a: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9450" y="1644650"/>
            <a:ext cx="4292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b="1" dirty="0" smtClean="0">
                <a:solidFill>
                  <a:srgbClr val="000000"/>
                </a:solidFill>
              </a:rPr>
              <a:t>Біологічне оброблення</a:t>
            </a: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Відноситься до групи систем біологічного оброблення відходів:</a:t>
            </a:r>
          </a:p>
          <a:p>
            <a:pPr marL="0" indent="0">
              <a:buFont typeface="Verdana" pitchFamily="34" charset="0"/>
              <a:buNone/>
              <a:defRPr/>
            </a:pPr>
            <a:endParaRPr lang="uk-UA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800" dirty="0" smtClean="0">
                <a:solidFill>
                  <a:srgbClr val="000000"/>
                </a:solidFill>
              </a:rPr>
              <a:t>Анаеробний розклад  – за відсутності кисню</a:t>
            </a:r>
          </a:p>
          <a:p>
            <a:pPr marL="396000" lvl="1" indent="0">
              <a:buFont typeface="Verdana" pitchFamily="34" charset="0"/>
              <a:buNone/>
              <a:defRPr/>
            </a:pPr>
            <a:endParaRPr lang="uk-UA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uk-UA" sz="1800" dirty="0" smtClean="0">
                <a:solidFill>
                  <a:srgbClr val="000000"/>
                </a:solidFill>
              </a:rPr>
              <a:t>Компостування – за участі кисню.</a:t>
            </a:r>
            <a:endParaRPr lang="uk-UA" sz="1800" dirty="0">
              <a:solidFill>
                <a:srgbClr val="000000"/>
              </a:solidFill>
            </a:endParaRPr>
          </a:p>
        </p:txBody>
      </p:sp>
      <p:pic>
        <p:nvPicPr>
          <p:cNvPr id="43011" name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644650"/>
            <a:ext cx="20494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Placeholder 16"/>
          <p:cNvPicPr>
            <a:picLocks noChangeAspect="1"/>
          </p:cNvPicPr>
          <p:nvPr/>
        </p:nvPicPr>
        <p:blipFill>
          <a:blip r:embed="rId3"/>
          <a:srcRect l="12582" r="12582"/>
          <a:stretch>
            <a:fillRect/>
          </a:stretch>
        </p:blipFill>
        <p:spPr bwMode="auto">
          <a:xfrm>
            <a:off x="7402513" y="1644650"/>
            <a:ext cx="20494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Placeholder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3792538"/>
            <a:ext cx="2049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Placeholder 12"/>
          <p:cNvPicPr>
            <a:picLocks noChangeAspect="1"/>
          </p:cNvPicPr>
          <p:nvPr/>
        </p:nvPicPr>
        <p:blipFill>
          <a:blip r:embed="rId5"/>
          <a:srcRect l="1750" r="1750"/>
          <a:stretch>
            <a:fillRect/>
          </a:stretch>
        </p:blipFill>
        <p:spPr bwMode="auto">
          <a:xfrm>
            <a:off x="7402513" y="3792538"/>
            <a:ext cx="20494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6"/>
          <p:cNvSpPr>
            <a:spLocks noGrp="1" noChangeArrowheads="1"/>
          </p:cNvSpPr>
          <p:nvPr>
            <p:ph type="ctrTitle"/>
          </p:nvPr>
        </p:nvSpPr>
        <p:spPr>
          <a:xfrm>
            <a:off x="661988" y="198438"/>
            <a:ext cx="8540750" cy="1354137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1. ТЕХНОЛОГІЯ МБО</a:t>
            </a:r>
            <a:r>
              <a:rPr lang="en-US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uk-UA" altLang="en-US" sz="2000" b="1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>ЦІЛІ МБО</a:t>
            </a:r>
            <a: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uk-UA" altLang="en-US" sz="2400" smtClean="0">
                <a:solidFill>
                  <a:srgbClr val="009DE0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44034" name="Content Placeholder 8"/>
          <p:cNvSpPr txBox="1">
            <a:spLocks/>
          </p:cNvSpPr>
          <p:nvPr/>
        </p:nvSpPr>
        <p:spPr bwMode="auto">
          <a:xfrm>
            <a:off x="679450" y="1644650"/>
            <a:ext cx="87757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9" tIns="0" rIns="0" bIns="0"/>
          <a:lstStyle/>
          <a:p>
            <a:pPr defTabSz="455613">
              <a:spcAft>
                <a:spcPts val="1200"/>
              </a:spcAft>
              <a:buFont typeface="Verdana" pitchFamily="34" charset="0"/>
              <a:buNone/>
            </a:pPr>
            <a:r>
              <a:rPr lang="uk-UA" b="1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Цілі механіко-біологічного оброблення: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Зменшення  обсягів захоронення на полігонах ТПВ (тих, що підлягають біологічному розкладу,   та ресурсо-цінних компонентів):</a:t>
            </a:r>
          </a:p>
          <a:p>
            <a:pPr marL="977900" lvl="2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Мінімізує необхідну потужність полігону;</a:t>
            </a:r>
          </a:p>
          <a:p>
            <a:pPr marL="977900" lvl="2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Збільшує  термін експлуатації полігону;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Зниження вмісту небезпечних речовин:</a:t>
            </a:r>
          </a:p>
          <a:p>
            <a:pPr marL="977900" lvl="2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Зменшення утворення фільтрату на полігоні, який може забруднювати грунтові води, якщо його не збирати і не оброблювати належним чином;</a:t>
            </a:r>
          </a:p>
          <a:p>
            <a:pPr marL="977900" lvl="2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Зменшення утворення полігонного газу (шкідливий парниковий газ);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6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Утилізація матеріалів та виробництво енергії:</a:t>
            </a:r>
          </a:p>
          <a:p>
            <a:pPr marL="977900" lvl="2" indent="-250825" defTabSz="455613">
              <a:spcAft>
                <a:spcPts val="1200"/>
              </a:spcAft>
              <a:buFont typeface="Verdana" pitchFamily="34" charset="0"/>
              <a:buChar char="•"/>
            </a:pPr>
            <a:r>
              <a:rPr lang="uk-UA" sz="1400">
                <a:solidFill>
                  <a:srgbClr val="000000"/>
                </a:solidFill>
                <a:latin typeface="Verdana" pitchFamily="34" charset="0"/>
                <a:ea typeface="ＭＳ Ｐゴシック"/>
                <a:cs typeface="ＭＳ Ｐゴシック"/>
              </a:rPr>
              <a:t>Збір ресурсо-цінних компонентів ТПВ, виробництва RDF-палива та біогазу (установки MБО з анаеробним розкладом).</a:t>
            </a:r>
          </a:p>
          <a:p>
            <a:pPr marL="647700" lvl="1" indent="-250825" defTabSz="455613">
              <a:spcAft>
                <a:spcPts val="1200"/>
              </a:spcAft>
              <a:buFont typeface="Verdana" pitchFamily="34" charset="0"/>
              <a:buChar char="•"/>
            </a:pPr>
            <a:endParaRPr lang="uk-UA" sz="16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>
          <a:xfrm>
            <a:off x="661988" y="352425"/>
            <a:ext cx="8540750" cy="1047750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buSzPct val="100000"/>
              <a:defRPr/>
            </a:pP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2. </a:t>
            </a:r>
            <a:r>
              <a:rPr lang="ru-RU" sz="2400" b="1" cap="all" dirty="0" err="1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збирання</a:t>
            </a:r>
            <a:r>
              <a:rPr lang="ru-RU" sz="2400" b="1" cap="all" dirty="0" smtClean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ресурсоцінних</a:t>
            </a:r>
            <a:r>
              <a:rPr lang="ru-RU" sz="2400" b="1" cap="all" dirty="0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 </a:t>
            </a:r>
            <a:r>
              <a:rPr lang="ru-RU" sz="2400" b="1" cap="all" dirty="0" err="1">
                <a:solidFill>
                  <a:srgbClr val="009DE0"/>
                </a:solidFill>
                <a:latin typeface="Verdana"/>
                <a:ea typeface="ＭＳ Ｐゴシック" pitchFamily="-111" charset="-128"/>
              </a:rPr>
              <a:t>компонентів</a:t>
            </a:r>
            <a: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b="1" dirty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uk-UA" altLang="en-US" sz="2400" dirty="0" smtClean="0">
                <a:solidFill>
                  <a:srgbClr val="009DE0"/>
                </a:solidFill>
                <a:latin typeface="Verdana" pitchFamily="34" charset="0"/>
                <a:ea typeface="ＭＳ Ｐゴシック" pitchFamily="34" charset="-128"/>
              </a:rPr>
            </a:b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9450" y="2030413"/>
            <a:ext cx="4292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5999" tIns="0" rIns="0" bIns="0"/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Основні варіанти збирання </a:t>
            </a:r>
            <a:r>
              <a:rPr lang="uk-UA" sz="2000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sz="2000" dirty="0" smtClean="0">
                <a:solidFill>
                  <a:srgbClr val="000000"/>
                </a:solidFill>
              </a:rPr>
              <a:t> компонентів: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Роздільне збирання ТПВ («сухі» </a:t>
            </a:r>
            <a:r>
              <a:rPr lang="uk-UA" dirty="0" err="1" smtClean="0">
                <a:solidFill>
                  <a:srgbClr val="000000"/>
                </a:solidFill>
              </a:rPr>
              <a:t>ресурсоцінні</a:t>
            </a:r>
            <a:r>
              <a:rPr lang="uk-UA" dirty="0" smtClean="0">
                <a:solidFill>
                  <a:srgbClr val="000000"/>
                </a:solidFill>
              </a:rPr>
              <a:t> компоненти);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</a:rPr>
              <a:t>Вилучення </a:t>
            </a:r>
            <a:r>
              <a:rPr lang="uk-UA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dirty="0" smtClean="0">
                <a:solidFill>
                  <a:srgbClr val="000000"/>
                </a:solidFill>
              </a:rPr>
              <a:t> компонентів зі змішаних ТПВ;</a:t>
            </a:r>
          </a:p>
          <a:p>
            <a:pPr>
              <a:defRPr/>
            </a:pPr>
            <a:r>
              <a:rPr lang="uk-UA" dirty="0">
                <a:solidFill>
                  <a:srgbClr val="000000"/>
                </a:solidFill>
              </a:rPr>
              <a:t>З</a:t>
            </a:r>
            <a:r>
              <a:rPr lang="uk-UA" dirty="0" err="1" smtClean="0">
                <a:solidFill>
                  <a:srgbClr val="000000"/>
                </a:solidFill>
              </a:rPr>
              <a:t>бирання</a:t>
            </a: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dirty="0" err="1" smtClean="0">
                <a:solidFill>
                  <a:srgbClr val="000000"/>
                </a:solidFill>
              </a:rPr>
              <a:t>ресурсоцінних</a:t>
            </a:r>
            <a:r>
              <a:rPr lang="uk-UA" dirty="0" smtClean="0">
                <a:solidFill>
                  <a:srgbClr val="000000"/>
                </a:solidFill>
              </a:rPr>
              <a:t> компонентів через Центри приймання/збирання відходів;</a:t>
            </a:r>
          </a:p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</a:t>
            </a:r>
            <a:r>
              <a:rPr lang="uk-UA" dirty="0" smtClean="0">
                <a:solidFill>
                  <a:srgbClr val="000000"/>
                </a:solidFill>
                <a:cs typeface="+mn-cs"/>
              </a:rPr>
              <a:t>бирання </a:t>
            </a:r>
            <a:r>
              <a:rPr lang="uk-UA" dirty="0" err="1">
                <a:solidFill>
                  <a:srgbClr val="000000"/>
                </a:solidFill>
                <a:cs typeface="+mn-cs"/>
              </a:rPr>
              <a:t>ресурсоцінних</a:t>
            </a:r>
            <a:r>
              <a:rPr lang="uk-UA" dirty="0">
                <a:solidFill>
                  <a:srgbClr val="000000"/>
                </a:solidFill>
                <a:cs typeface="+mn-cs"/>
              </a:rPr>
              <a:t> компонентів через </a:t>
            </a:r>
            <a:r>
              <a:rPr lang="uk-UA" dirty="0" smtClean="0">
                <a:solidFill>
                  <a:srgbClr val="000000"/>
                </a:solidFill>
              </a:rPr>
              <a:t>Схеми «застава-повернення».   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313" y="1989138"/>
            <a:ext cx="3333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1C0553AF-A044-40A9-AEAC-8F59241C9CCA}" vid="{79627C5B-9396-4255-BAB1-ABDFE71235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1959</Words>
  <Application>Microsoft Office PowerPoint</Application>
  <PresentationFormat>Аркуш A4 (210x297 мм)</PresentationFormat>
  <Paragraphs>448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23</vt:i4>
      </vt:variant>
      <vt:variant>
        <vt:lpstr>Заголовки слайдов</vt:lpstr>
      </vt:variant>
      <vt:variant>
        <vt:i4>41</vt:i4>
      </vt:variant>
    </vt:vector>
  </HeadingPairs>
  <TitlesOfParts>
    <vt:vector size="71" baseType="lpstr">
      <vt:lpstr>Calibri</vt:lpstr>
      <vt:lpstr>Arial</vt:lpstr>
      <vt:lpstr>Verdana</vt:lpstr>
      <vt:lpstr>ＭＳ Ｐゴシック</vt:lpstr>
      <vt:lpstr>Courier New</vt:lpstr>
      <vt:lpstr>MS Mincho</vt:lpstr>
      <vt:lpstr>Times New Roman</vt:lpstr>
      <vt:lpstr>Тема Office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Слайд 1</vt:lpstr>
      <vt:lpstr>МЕХАНІКО-БІОЛОГІЧНЕ ОБРОБЛЕННЯ ВІДХОДІВ</vt:lpstr>
      <vt:lpstr>1. ТЕХНОЛОГІЯ МБО   </vt:lpstr>
      <vt:lpstr>1. ТЕХНОЛОГІЯ МБО   ВИЗНАЧЕННЯ (1) </vt:lpstr>
      <vt:lpstr>ТЕХНОЛОГІЯ МБО   ВИЗНАЧЕННЯ (2) </vt:lpstr>
      <vt:lpstr>1. ТЕХНОЛОГІЯ МБО   ВИЗНАЧЕННЯ (3) </vt:lpstr>
      <vt:lpstr>1. ТЕХНОЛОГІЯ МБО   ВИЗНАЧЕННЯ (4) </vt:lpstr>
      <vt:lpstr>1. ТЕХНОЛОГІЯ МБО   ЦІЛІ МБО </vt:lpstr>
      <vt:lpstr>2. ЗБИРАННЯ РЕСУРСОЦІННИХ КОМПОНЕНТІВ  </vt:lpstr>
      <vt:lpstr>2. ЗБИРАННЯ РЕСУРСОЦІННИХ КОМПОНЕНТІВ  МОРФОЛОГІЧНИЙ СКЛАД ТПВ</vt:lpstr>
      <vt:lpstr>2. ЗБИРАННЯ РЕСУРСОЦІННИХ КОМПОНЕНТІВ  ВАРІАНТ 1: РОЗДІЛЬНЕ ЗБИРАННЯ ТПВ</vt:lpstr>
      <vt:lpstr>2. ЗБИРАННЯ РЕСУРСОЦІННИХ КОМПОНЕНТІВ  ВАРІАНТ 1. РОЗДІЛЬНЕ ЗБИРАННЯ ТПВ (2)</vt:lpstr>
      <vt:lpstr>2. ЗБИРАННЯ РЕСУРСОЦІННИХ КОМПОНЕНТІВ  ВАРІАНТ 1. РОЗДІЛЬНЕ ЗБИРАННЯ ТПВ (3)</vt:lpstr>
      <vt:lpstr>2. ЗБИРАННЯ РЕСУРСОЦІННИХ КОМПОНЕНТІВ  ВАРІАНТ 1. РОЗДІЛЬНЕ ЗБИРАННЯ ТПВ. ПЕРЕВАГИ ТА НЕДОЛІКИ</vt:lpstr>
      <vt:lpstr>2. ЗБИРАННЯ РЕСУРСОЦІННИХ КОМПОНЕНТІВ  ВАРІАНТ 2: ВИЛУЧЕННЯ РЕСУРСОЦІННИХ КОМПОНЕНТІВ З ПОТОКУ ЗМІШАНИХ ПОБУТОВИХ ВІДХОДІВ</vt:lpstr>
      <vt:lpstr>2. ЗБИРАННЯ РЕСУРСОЦІННИХ КОМПОНЕНТІВ  ВАРІАНТ 2: ВИЛУЧЕННЯ РЕСУРСОЦІННИХ КОМПОНЕНТІВ З ПОТОКУ ЗМІШАНИХ ПОБУТОВИХ ВІДХОДІВ</vt:lpstr>
      <vt:lpstr>2. ЗБИРАННЯ РЕСУРСОЦІННИХ КОМПОНЕНТІВ  ВАРІАНТ 3: ЦЕНТРИ ПРИЙМАННЯ/ЗБИРАННЯ ВІДХОДІВ</vt:lpstr>
      <vt:lpstr>2. ЗБИРАННЯ РЕСУРСОЦІННИХ КОМПОНЕНТІВ  ВАРІАНТ 4: СХЕМИ «ЗАСТАВА-ПОВЕРНЕННЯ»</vt:lpstr>
      <vt:lpstr>2. ЗБИРАННЯ РЕСУРСОЦІННИХ КОМПОНЕНТІВ  ВАРІАНТ 4: СХЕМИ «ЗАСТАВА-ПОВЕРНЕННЯ». АВТОМАТИЗОВАНІ СИСТЕМИ</vt:lpstr>
      <vt:lpstr>2. ЗБИРАННЯ РЕСУРСОЦІННИХ КОМПОНЕНТІВ  ВИСНОВКИ</vt:lpstr>
      <vt:lpstr>3. СОРТУВАННЯ ВІДХОДІВ  ОСНОВНЕ ОБЛАДНАННЯ. УСТАНОВКА ДЛЯ РОЗКРИТТЯ МІШКІВ</vt:lpstr>
      <vt:lpstr>3. СОРТУВАННЯ ВІДХОДІВ  ОСНОВНЕ ОБЛАДНАННЯ. БАРАБАННЕ СИТО</vt:lpstr>
      <vt:lpstr>3. СОРТУВАННЯ ВІДХОДІВ  ОСНОВНЕ ОБЛАДНАННЯ. МАГНІТНИЙ СЕПАРАТОР</vt:lpstr>
      <vt:lpstr>3. СОРТУВАННЯ ВІДХОДІВ  ОСНОВНЕ ОБЛАДНАННЯ. ВИХРОСТРУМНІЙ СЕПАРАТОР</vt:lpstr>
      <vt:lpstr>3. СОРТУВАННЯ ВІДХОДІВ  ОСНОВНЕ ОБЛАДНАННЯ. ОПТИЧНИЙ СЕПАРАТОР</vt:lpstr>
      <vt:lpstr>3. СОРТУВАННЯ ВІДХОДІВ  ОСНОВНЕ ОБЛАДНАННЯ. БАЛІСТИЧНИЙ СЕПАРАТОР</vt:lpstr>
      <vt:lpstr>3. СОРТУВАННЯ ВІДХОДІВ  ОСНОВНЕ ОБЛАДНАННЯ. ПРЕС</vt:lpstr>
      <vt:lpstr>3. СОРТУВАННЯ ВІДХОДІВ  СТРУКТУРНА СХЕМА ЛІНІЇ СОРТУВАННЯ</vt:lpstr>
      <vt:lpstr>4. СИСТЕМИ БІОЛОГІЧНОГО ОБРОБЛЕННЯ  </vt:lpstr>
      <vt:lpstr>4. СИСТЕМИ БІОЛОГІЧНОГО ОБРОБЛЕННЯ   ВИДИ СИСТЕМ БІЛОГІЧНОГО ОБРОБЛЕННЯ</vt:lpstr>
      <vt:lpstr>4. СИСТЕМИ БІОЛОГІЧНОГО ОБРОБЛЕННЯ   КОМПОСТУВАННЯ – АЕРОБНИЙ РОЗКЛАД (1)</vt:lpstr>
      <vt:lpstr>4. СИСТЕМИ БІОЛОГІЧНОГО ОБРОБЛЕННЯ   КОМПОСТУВАННЯ – АЕРОБНИЙ РОЗКЛАД (2)</vt:lpstr>
      <vt:lpstr>4. СИСТЕМИ БІОЛОГІЧНОГО ОБРОБЛЕННЯ   АНАЕРОБНИЙ РОЗКЛАД (1)</vt:lpstr>
      <vt:lpstr>4. СИСТЕМИ БІОЛОГІЧНОГО ОБРОБЛЕННЯ   АНАЕРОБНИЙ РОЗКЛАД (2)</vt:lpstr>
      <vt:lpstr>4. СИСТЕМИ БІОЛОГІЧНОГО ОБРОБЛЕННЯ   АНАЕРОБНИЙ РОЗКЛАД (3)</vt:lpstr>
      <vt:lpstr>4. СИСТЕМИ БІОЛОГІЧНОГО ОБРОБЛЕННЯ   АНАЕРОБНИЙ РОЗКЛАД (4)</vt:lpstr>
      <vt:lpstr>5. ВИРОБНИЦТВО ПАЛИВА RDF/SRF</vt:lpstr>
      <vt:lpstr>5. ВИРОБНИЦТВО ПАЛИВА RDF/SRF  ТЕХНІЧНІ ХАРАКТЕРИСТИКИ SRF (EN15359:2011)</vt:lpstr>
      <vt:lpstr>5. ВИРОБНИЦТВО ПАЛИВА RDF/SRF   ВИКОРИСТАННЯ АЛЬТЕРНАТИВНОГО ПАЛИВА</vt:lpstr>
      <vt:lpstr>6. ІНВЕСТИЦІЙНІ ТА ОПЕРАЦІЙНІ  ВИТРАТИ (CAPEX І OPEХ) </vt:lpstr>
      <vt:lpstr>7. ВИСНОВКИ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ПОЛІТИКИ ТА ДИРЕКТИВ ЄС (6) ДИРЕКТИВА ПРО ЗАХОРОНЕННЯ ВІДХОДІВ (ДИРЕКТИВА 1999/31/ЄС)</dc:title>
  <dc:creator>FV</dc:creator>
  <cp:lastModifiedBy>kozjaruk</cp:lastModifiedBy>
  <cp:revision>104</cp:revision>
  <dcterms:created xsi:type="dcterms:W3CDTF">2020-04-20T20:19:17Z</dcterms:created>
  <dcterms:modified xsi:type="dcterms:W3CDTF">2021-11-17T12:50:57Z</dcterms:modified>
</cp:coreProperties>
</file>